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8" r:id="rId3"/>
    <p:sldId id="260" r:id="rId4"/>
    <p:sldId id="286" r:id="rId5"/>
    <p:sldId id="284" r:id="rId6"/>
    <p:sldId id="262" r:id="rId7"/>
    <p:sldId id="263" r:id="rId8"/>
    <p:sldId id="264" r:id="rId9"/>
    <p:sldId id="257" r:id="rId10"/>
    <p:sldId id="259" r:id="rId11"/>
    <p:sldId id="265" r:id="rId12"/>
    <p:sldId id="267" r:id="rId13"/>
    <p:sldId id="268" r:id="rId14"/>
    <p:sldId id="272" r:id="rId15"/>
    <p:sldId id="288" r:id="rId16"/>
    <p:sldId id="270" r:id="rId17"/>
    <p:sldId id="271" r:id="rId18"/>
    <p:sldId id="277" r:id="rId19"/>
    <p:sldId id="285" r:id="rId20"/>
    <p:sldId id="278" r:id="rId21"/>
    <p:sldId id="279" r:id="rId22"/>
    <p:sldId id="282" r:id="rId23"/>
    <p:sldId id="283" r:id="rId24"/>
    <p:sldId id="273" r:id="rId25"/>
    <p:sldId id="274" r:id="rId26"/>
    <p:sldId id="275" r:id="rId27"/>
    <p:sldId id="276" r:id="rId28"/>
    <p:sldId id="295" r:id="rId29"/>
    <p:sldId id="281" r:id="rId30"/>
    <p:sldId id="289" r:id="rId31"/>
    <p:sldId id="290" r:id="rId32"/>
    <p:sldId id="291" r:id="rId33"/>
    <p:sldId id="293" r:id="rId34"/>
    <p:sldId id="28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A4B35A-6A61-4B7C-92A3-64C20F01D04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B80C173-3590-43AA-BE5A-70A1077B5473}">
      <dgm:prSet/>
      <dgm:spPr/>
      <dgm:t>
        <a:bodyPr/>
        <a:lstStyle/>
        <a:p>
          <a:r>
            <a:rPr lang="en-US" dirty="0"/>
            <a:t>Stay within your scope of authority when acting on behalf of the association</a:t>
          </a:r>
        </a:p>
      </dgm:t>
    </dgm:pt>
    <dgm:pt modelId="{3853FF56-8D4B-4588-A01B-8DC7C08CE766}" type="parTrans" cxnId="{023ABABB-D60E-4CB3-9EEA-F8C68FB4832C}">
      <dgm:prSet/>
      <dgm:spPr/>
      <dgm:t>
        <a:bodyPr/>
        <a:lstStyle/>
        <a:p>
          <a:endParaRPr lang="en-US"/>
        </a:p>
      </dgm:t>
    </dgm:pt>
    <dgm:pt modelId="{4176F3B9-52F0-452C-8E2E-688A2A67013C}" type="sibTrans" cxnId="{023ABABB-D60E-4CB3-9EEA-F8C68FB4832C}">
      <dgm:prSet/>
      <dgm:spPr/>
      <dgm:t>
        <a:bodyPr/>
        <a:lstStyle/>
        <a:p>
          <a:endParaRPr lang="en-US"/>
        </a:p>
      </dgm:t>
    </dgm:pt>
    <dgm:pt modelId="{1BA36B9F-EDC9-4D53-8660-8F7B0960B323}">
      <dgm:prSet/>
      <dgm:spPr/>
      <dgm:t>
        <a:bodyPr/>
        <a:lstStyle/>
        <a:p>
          <a:r>
            <a:rPr lang="en-US" dirty="0"/>
            <a:t>Act in the association’s best interests</a:t>
          </a:r>
        </a:p>
      </dgm:t>
    </dgm:pt>
    <dgm:pt modelId="{6BA3425C-359F-41C3-81C1-33A9B0AC1E5A}" type="parTrans" cxnId="{83D4DD2C-021C-4335-8E3F-217FBAF8514F}">
      <dgm:prSet/>
      <dgm:spPr/>
      <dgm:t>
        <a:bodyPr/>
        <a:lstStyle/>
        <a:p>
          <a:endParaRPr lang="en-US"/>
        </a:p>
      </dgm:t>
    </dgm:pt>
    <dgm:pt modelId="{C5F5F807-9DFD-4B2F-AF42-0D908C4CE908}" type="sibTrans" cxnId="{83D4DD2C-021C-4335-8E3F-217FBAF8514F}">
      <dgm:prSet/>
      <dgm:spPr/>
      <dgm:t>
        <a:bodyPr/>
        <a:lstStyle/>
        <a:p>
          <a:endParaRPr lang="en-US"/>
        </a:p>
      </dgm:t>
    </dgm:pt>
    <dgm:pt modelId="{8D04FF96-AF87-4E77-BACB-EDE58A12F16F}">
      <dgm:prSet/>
      <dgm:spPr/>
      <dgm:t>
        <a:bodyPr/>
        <a:lstStyle/>
        <a:p>
          <a:r>
            <a:rPr lang="en-US"/>
            <a:t>Afford due process and equal protection to members </a:t>
          </a:r>
        </a:p>
      </dgm:t>
    </dgm:pt>
    <dgm:pt modelId="{4718257E-E7F3-44B8-9DA5-392C644FB127}" type="parTrans" cxnId="{E894F5EC-613B-42C7-8FE8-C043B2763148}">
      <dgm:prSet/>
      <dgm:spPr/>
      <dgm:t>
        <a:bodyPr/>
        <a:lstStyle/>
        <a:p>
          <a:endParaRPr lang="en-US"/>
        </a:p>
      </dgm:t>
    </dgm:pt>
    <dgm:pt modelId="{F12EA281-16DB-40C7-964D-10A5CA9D18C7}" type="sibTrans" cxnId="{E894F5EC-613B-42C7-8FE8-C043B2763148}">
      <dgm:prSet/>
      <dgm:spPr/>
      <dgm:t>
        <a:bodyPr/>
        <a:lstStyle/>
        <a:p>
          <a:endParaRPr lang="en-US"/>
        </a:p>
      </dgm:t>
    </dgm:pt>
    <dgm:pt modelId="{8C4B0B91-42E1-4FB5-8DD9-CE834F5BF2D1}">
      <dgm:prSet/>
      <dgm:spPr/>
      <dgm:t>
        <a:bodyPr/>
        <a:lstStyle/>
        <a:p>
          <a:r>
            <a:rPr lang="en-US"/>
            <a:t>Disclose the truth about all material facts in any given transaction</a:t>
          </a:r>
        </a:p>
      </dgm:t>
    </dgm:pt>
    <dgm:pt modelId="{08AD9646-558E-492F-A79E-9FC073732816}" type="parTrans" cxnId="{E5477FCC-645D-42A8-AF69-9C6F18511B4A}">
      <dgm:prSet/>
      <dgm:spPr/>
      <dgm:t>
        <a:bodyPr/>
        <a:lstStyle/>
        <a:p>
          <a:endParaRPr lang="en-US"/>
        </a:p>
      </dgm:t>
    </dgm:pt>
    <dgm:pt modelId="{65127AD2-E655-4461-8858-DCE42807153B}" type="sibTrans" cxnId="{E5477FCC-645D-42A8-AF69-9C6F18511B4A}">
      <dgm:prSet/>
      <dgm:spPr/>
      <dgm:t>
        <a:bodyPr/>
        <a:lstStyle/>
        <a:p>
          <a:endParaRPr lang="en-US"/>
        </a:p>
      </dgm:t>
    </dgm:pt>
    <dgm:pt modelId="{A93C7ACB-5D9A-4C88-9ADB-D6BDA68E8CCC}" type="pres">
      <dgm:prSet presAssocID="{81A4B35A-6A61-4B7C-92A3-64C20F01D046}" presName="root" presStyleCnt="0">
        <dgm:presLayoutVars>
          <dgm:dir/>
          <dgm:resizeHandles val="exact"/>
        </dgm:presLayoutVars>
      </dgm:prSet>
      <dgm:spPr/>
    </dgm:pt>
    <dgm:pt modelId="{F7CF82A6-5A08-4400-A4CB-75A17AA6FA69}" type="pres">
      <dgm:prSet presAssocID="{8B80C173-3590-43AA-BE5A-70A1077B5473}" presName="compNode" presStyleCnt="0"/>
      <dgm:spPr/>
    </dgm:pt>
    <dgm:pt modelId="{62F8F062-D148-4B3B-B100-1A2BEF30AECB}" type="pres">
      <dgm:prSet presAssocID="{8B80C173-3590-43AA-BE5A-70A1077B5473}" presName="bgRect" presStyleLbl="bgShp" presStyleIdx="0" presStyleCnt="4"/>
      <dgm:spPr/>
    </dgm:pt>
    <dgm:pt modelId="{9C61CAD3-2D9F-4901-89F0-D2CAAA893ABD}" type="pres">
      <dgm:prSet presAssocID="{8B80C173-3590-43AA-BE5A-70A1077B547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ddress Book with solid fill"/>
        </a:ext>
      </dgm:extLst>
    </dgm:pt>
    <dgm:pt modelId="{E229DF2F-2A07-48E5-93E4-B5FA4A01EF41}" type="pres">
      <dgm:prSet presAssocID="{8B80C173-3590-43AA-BE5A-70A1077B5473}" presName="spaceRect" presStyleCnt="0"/>
      <dgm:spPr/>
    </dgm:pt>
    <dgm:pt modelId="{BA6F4C5A-DF57-41AA-B7B7-1E8FB02346F7}" type="pres">
      <dgm:prSet presAssocID="{8B80C173-3590-43AA-BE5A-70A1077B5473}" presName="parTx" presStyleLbl="revTx" presStyleIdx="0" presStyleCnt="4">
        <dgm:presLayoutVars>
          <dgm:chMax val="0"/>
          <dgm:chPref val="0"/>
        </dgm:presLayoutVars>
      </dgm:prSet>
      <dgm:spPr/>
    </dgm:pt>
    <dgm:pt modelId="{DF5127DC-2146-47DA-B776-2D17359AEA57}" type="pres">
      <dgm:prSet presAssocID="{4176F3B9-52F0-452C-8E2E-688A2A67013C}" presName="sibTrans" presStyleCnt="0"/>
      <dgm:spPr/>
    </dgm:pt>
    <dgm:pt modelId="{4063C14E-4C10-414C-91C1-D342BED9D84B}" type="pres">
      <dgm:prSet presAssocID="{1BA36B9F-EDC9-4D53-8660-8F7B0960B323}" presName="compNode" presStyleCnt="0"/>
      <dgm:spPr/>
    </dgm:pt>
    <dgm:pt modelId="{8261083C-2818-454B-A93F-4927A09C0571}" type="pres">
      <dgm:prSet presAssocID="{1BA36B9F-EDC9-4D53-8660-8F7B0960B323}" presName="bgRect" presStyleLbl="bgShp" presStyleIdx="1" presStyleCnt="4"/>
      <dgm:spPr/>
    </dgm:pt>
    <dgm:pt modelId="{AC75AFA4-744E-4387-B9E5-4B50FDF226D6}" type="pres">
      <dgm:prSet presAssocID="{1BA36B9F-EDC9-4D53-8660-8F7B0960B32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Handshake with solid fill"/>
        </a:ext>
      </dgm:extLst>
    </dgm:pt>
    <dgm:pt modelId="{C4870A41-A563-4B2A-A3BB-1E955A2893AD}" type="pres">
      <dgm:prSet presAssocID="{1BA36B9F-EDC9-4D53-8660-8F7B0960B323}" presName="spaceRect" presStyleCnt="0"/>
      <dgm:spPr/>
    </dgm:pt>
    <dgm:pt modelId="{C676D196-6044-46EC-9EC3-B5C95588882E}" type="pres">
      <dgm:prSet presAssocID="{1BA36B9F-EDC9-4D53-8660-8F7B0960B323}" presName="parTx" presStyleLbl="revTx" presStyleIdx="1" presStyleCnt="4">
        <dgm:presLayoutVars>
          <dgm:chMax val="0"/>
          <dgm:chPref val="0"/>
        </dgm:presLayoutVars>
      </dgm:prSet>
      <dgm:spPr/>
    </dgm:pt>
    <dgm:pt modelId="{5D68D53B-1893-4168-BCCE-DFFF1ADD3427}" type="pres">
      <dgm:prSet presAssocID="{C5F5F807-9DFD-4B2F-AF42-0D908C4CE908}" presName="sibTrans" presStyleCnt="0"/>
      <dgm:spPr/>
    </dgm:pt>
    <dgm:pt modelId="{A8F0FAB8-6B77-45E7-9C95-EED39BAB40AB}" type="pres">
      <dgm:prSet presAssocID="{8D04FF96-AF87-4E77-BACB-EDE58A12F16F}" presName="compNode" presStyleCnt="0"/>
      <dgm:spPr/>
    </dgm:pt>
    <dgm:pt modelId="{46640917-2CB3-45D3-9E82-5F1A054AC621}" type="pres">
      <dgm:prSet presAssocID="{8D04FF96-AF87-4E77-BACB-EDE58A12F16F}" presName="bgRect" presStyleLbl="bgShp" presStyleIdx="2" presStyleCnt="4"/>
      <dgm:spPr/>
    </dgm:pt>
    <dgm:pt modelId="{D5E0A1BE-761A-49BE-9524-5D31C62EEC94}" type="pres">
      <dgm:prSet presAssocID="{8D04FF96-AF87-4E77-BACB-EDE58A12F16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BC232FC6-7920-4574-91D0-E25954543424}" type="pres">
      <dgm:prSet presAssocID="{8D04FF96-AF87-4E77-BACB-EDE58A12F16F}" presName="spaceRect" presStyleCnt="0"/>
      <dgm:spPr/>
    </dgm:pt>
    <dgm:pt modelId="{0216AF69-1A79-44F7-9677-B066BE702A9C}" type="pres">
      <dgm:prSet presAssocID="{8D04FF96-AF87-4E77-BACB-EDE58A12F16F}" presName="parTx" presStyleLbl="revTx" presStyleIdx="2" presStyleCnt="4">
        <dgm:presLayoutVars>
          <dgm:chMax val="0"/>
          <dgm:chPref val="0"/>
        </dgm:presLayoutVars>
      </dgm:prSet>
      <dgm:spPr/>
    </dgm:pt>
    <dgm:pt modelId="{2656708A-41EA-4203-BD29-5D524A5FB36E}" type="pres">
      <dgm:prSet presAssocID="{F12EA281-16DB-40C7-964D-10A5CA9D18C7}" presName="sibTrans" presStyleCnt="0"/>
      <dgm:spPr/>
    </dgm:pt>
    <dgm:pt modelId="{06D0EC6D-9EA3-4108-A5F2-DF8F0A71EF65}" type="pres">
      <dgm:prSet presAssocID="{8C4B0B91-42E1-4FB5-8DD9-CE834F5BF2D1}" presName="compNode" presStyleCnt="0"/>
      <dgm:spPr/>
    </dgm:pt>
    <dgm:pt modelId="{364D44F8-69E1-4A77-89BD-865E0319A666}" type="pres">
      <dgm:prSet presAssocID="{8C4B0B91-42E1-4FB5-8DD9-CE834F5BF2D1}" presName="bgRect" presStyleLbl="bgShp" presStyleIdx="3" presStyleCnt="4"/>
      <dgm:spPr/>
    </dgm:pt>
    <dgm:pt modelId="{F94412AA-19AF-4AB6-B40D-742D1B628DBE}" type="pres">
      <dgm:prSet presAssocID="{8C4B0B91-42E1-4FB5-8DD9-CE834F5BF2D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12648A44-D046-4192-9536-B1D90739D9F7}" type="pres">
      <dgm:prSet presAssocID="{8C4B0B91-42E1-4FB5-8DD9-CE834F5BF2D1}" presName="spaceRect" presStyleCnt="0"/>
      <dgm:spPr/>
    </dgm:pt>
    <dgm:pt modelId="{288B187A-B2CA-4A2C-9677-3D54E1975AB8}" type="pres">
      <dgm:prSet presAssocID="{8C4B0B91-42E1-4FB5-8DD9-CE834F5BF2D1}" presName="parTx" presStyleLbl="revTx" presStyleIdx="3" presStyleCnt="4">
        <dgm:presLayoutVars>
          <dgm:chMax val="0"/>
          <dgm:chPref val="0"/>
        </dgm:presLayoutVars>
      </dgm:prSet>
      <dgm:spPr/>
    </dgm:pt>
  </dgm:ptLst>
  <dgm:cxnLst>
    <dgm:cxn modelId="{83D4DD2C-021C-4335-8E3F-217FBAF8514F}" srcId="{81A4B35A-6A61-4B7C-92A3-64C20F01D046}" destId="{1BA36B9F-EDC9-4D53-8660-8F7B0960B323}" srcOrd="1" destOrd="0" parTransId="{6BA3425C-359F-41C3-81C1-33A9B0AC1E5A}" sibTransId="{C5F5F807-9DFD-4B2F-AF42-0D908C4CE908}"/>
    <dgm:cxn modelId="{FCDADE39-B8AB-49BB-A298-94B8A866A3B9}" type="presOf" srcId="{8C4B0B91-42E1-4FB5-8DD9-CE834F5BF2D1}" destId="{288B187A-B2CA-4A2C-9677-3D54E1975AB8}" srcOrd="0" destOrd="0" presId="urn:microsoft.com/office/officeart/2018/2/layout/IconVerticalSolidList"/>
    <dgm:cxn modelId="{22611E61-9E26-454D-865A-75F8662CD840}" type="presOf" srcId="{81A4B35A-6A61-4B7C-92A3-64C20F01D046}" destId="{A93C7ACB-5D9A-4C88-9ADB-D6BDA68E8CCC}" srcOrd="0" destOrd="0" presId="urn:microsoft.com/office/officeart/2018/2/layout/IconVerticalSolidList"/>
    <dgm:cxn modelId="{38822E98-4EA4-40FB-A5CF-B600AAC4233C}" type="presOf" srcId="{8B80C173-3590-43AA-BE5A-70A1077B5473}" destId="{BA6F4C5A-DF57-41AA-B7B7-1E8FB02346F7}" srcOrd="0" destOrd="0" presId="urn:microsoft.com/office/officeart/2018/2/layout/IconVerticalSolidList"/>
    <dgm:cxn modelId="{023ABABB-D60E-4CB3-9EEA-F8C68FB4832C}" srcId="{81A4B35A-6A61-4B7C-92A3-64C20F01D046}" destId="{8B80C173-3590-43AA-BE5A-70A1077B5473}" srcOrd="0" destOrd="0" parTransId="{3853FF56-8D4B-4588-A01B-8DC7C08CE766}" sibTransId="{4176F3B9-52F0-452C-8E2E-688A2A67013C}"/>
    <dgm:cxn modelId="{E5477FCC-645D-42A8-AF69-9C6F18511B4A}" srcId="{81A4B35A-6A61-4B7C-92A3-64C20F01D046}" destId="{8C4B0B91-42E1-4FB5-8DD9-CE834F5BF2D1}" srcOrd="3" destOrd="0" parTransId="{08AD9646-558E-492F-A79E-9FC073732816}" sibTransId="{65127AD2-E655-4461-8858-DCE42807153B}"/>
    <dgm:cxn modelId="{E4EAC2CE-1682-41FF-8149-F22ADF2F9EA2}" type="presOf" srcId="{8D04FF96-AF87-4E77-BACB-EDE58A12F16F}" destId="{0216AF69-1A79-44F7-9677-B066BE702A9C}" srcOrd="0" destOrd="0" presId="urn:microsoft.com/office/officeart/2018/2/layout/IconVerticalSolidList"/>
    <dgm:cxn modelId="{8F8237E5-1257-4215-911A-F57D112D2292}" type="presOf" srcId="{1BA36B9F-EDC9-4D53-8660-8F7B0960B323}" destId="{C676D196-6044-46EC-9EC3-B5C95588882E}" srcOrd="0" destOrd="0" presId="urn:microsoft.com/office/officeart/2018/2/layout/IconVerticalSolidList"/>
    <dgm:cxn modelId="{E894F5EC-613B-42C7-8FE8-C043B2763148}" srcId="{81A4B35A-6A61-4B7C-92A3-64C20F01D046}" destId="{8D04FF96-AF87-4E77-BACB-EDE58A12F16F}" srcOrd="2" destOrd="0" parTransId="{4718257E-E7F3-44B8-9DA5-392C644FB127}" sibTransId="{F12EA281-16DB-40C7-964D-10A5CA9D18C7}"/>
    <dgm:cxn modelId="{9C3AEE7E-3321-4A59-B1E6-91390EEC37D9}" type="presParOf" srcId="{A93C7ACB-5D9A-4C88-9ADB-D6BDA68E8CCC}" destId="{F7CF82A6-5A08-4400-A4CB-75A17AA6FA69}" srcOrd="0" destOrd="0" presId="urn:microsoft.com/office/officeart/2018/2/layout/IconVerticalSolidList"/>
    <dgm:cxn modelId="{3EAC90E6-E608-40B7-B935-624F6E2EECEA}" type="presParOf" srcId="{F7CF82A6-5A08-4400-A4CB-75A17AA6FA69}" destId="{62F8F062-D148-4B3B-B100-1A2BEF30AECB}" srcOrd="0" destOrd="0" presId="urn:microsoft.com/office/officeart/2018/2/layout/IconVerticalSolidList"/>
    <dgm:cxn modelId="{F2148552-E13E-4301-B573-5960F0EA75F4}" type="presParOf" srcId="{F7CF82A6-5A08-4400-A4CB-75A17AA6FA69}" destId="{9C61CAD3-2D9F-4901-89F0-D2CAAA893ABD}" srcOrd="1" destOrd="0" presId="urn:microsoft.com/office/officeart/2018/2/layout/IconVerticalSolidList"/>
    <dgm:cxn modelId="{65318F9E-752E-4382-9936-4A41BF71897B}" type="presParOf" srcId="{F7CF82A6-5A08-4400-A4CB-75A17AA6FA69}" destId="{E229DF2F-2A07-48E5-93E4-B5FA4A01EF41}" srcOrd="2" destOrd="0" presId="urn:microsoft.com/office/officeart/2018/2/layout/IconVerticalSolidList"/>
    <dgm:cxn modelId="{55934E97-3421-4907-886E-8FF5EA488D30}" type="presParOf" srcId="{F7CF82A6-5A08-4400-A4CB-75A17AA6FA69}" destId="{BA6F4C5A-DF57-41AA-B7B7-1E8FB02346F7}" srcOrd="3" destOrd="0" presId="urn:microsoft.com/office/officeart/2018/2/layout/IconVerticalSolidList"/>
    <dgm:cxn modelId="{B3DB99D3-24DF-499B-8F66-EA6E41180822}" type="presParOf" srcId="{A93C7ACB-5D9A-4C88-9ADB-D6BDA68E8CCC}" destId="{DF5127DC-2146-47DA-B776-2D17359AEA57}" srcOrd="1" destOrd="0" presId="urn:microsoft.com/office/officeart/2018/2/layout/IconVerticalSolidList"/>
    <dgm:cxn modelId="{790024D1-C9BF-49F2-9CDF-8FD7A1EF91E5}" type="presParOf" srcId="{A93C7ACB-5D9A-4C88-9ADB-D6BDA68E8CCC}" destId="{4063C14E-4C10-414C-91C1-D342BED9D84B}" srcOrd="2" destOrd="0" presId="urn:microsoft.com/office/officeart/2018/2/layout/IconVerticalSolidList"/>
    <dgm:cxn modelId="{AB081326-9C67-4BEF-8588-5A1E8C0A9149}" type="presParOf" srcId="{4063C14E-4C10-414C-91C1-D342BED9D84B}" destId="{8261083C-2818-454B-A93F-4927A09C0571}" srcOrd="0" destOrd="0" presId="urn:microsoft.com/office/officeart/2018/2/layout/IconVerticalSolidList"/>
    <dgm:cxn modelId="{B3EFEAA8-7669-4AED-81B3-6B22EADA46FA}" type="presParOf" srcId="{4063C14E-4C10-414C-91C1-D342BED9D84B}" destId="{AC75AFA4-744E-4387-B9E5-4B50FDF226D6}" srcOrd="1" destOrd="0" presId="urn:microsoft.com/office/officeart/2018/2/layout/IconVerticalSolidList"/>
    <dgm:cxn modelId="{4CAA727D-C9E0-40CC-B690-E3092F6CC480}" type="presParOf" srcId="{4063C14E-4C10-414C-91C1-D342BED9D84B}" destId="{C4870A41-A563-4B2A-A3BB-1E955A2893AD}" srcOrd="2" destOrd="0" presId="urn:microsoft.com/office/officeart/2018/2/layout/IconVerticalSolidList"/>
    <dgm:cxn modelId="{05CC8621-79C9-4BB7-AF59-C136170C62C2}" type="presParOf" srcId="{4063C14E-4C10-414C-91C1-D342BED9D84B}" destId="{C676D196-6044-46EC-9EC3-B5C95588882E}" srcOrd="3" destOrd="0" presId="urn:microsoft.com/office/officeart/2018/2/layout/IconVerticalSolidList"/>
    <dgm:cxn modelId="{F3D8CDFE-4C41-4B5F-B479-5F98CBECE65F}" type="presParOf" srcId="{A93C7ACB-5D9A-4C88-9ADB-D6BDA68E8CCC}" destId="{5D68D53B-1893-4168-BCCE-DFFF1ADD3427}" srcOrd="3" destOrd="0" presId="urn:microsoft.com/office/officeart/2018/2/layout/IconVerticalSolidList"/>
    <dgm:cxn modelId="{2E336214-8986-46B0-8878-F5F520F690F4}" type="presParOf" srcId="{A93C7ACB-5D9A-4C88-9ADB-D6BDA68E8CCC}" destId="{A8F0FAB8-6B77-45E7-9C95-EED39BAB40AB}" srcOrd="4" destOrd="0" presId="urn:microsoft.com/office/officeart/2018/2/layout/IconVerticalSolidList"/>
    <dgm:cxn modelId="{22C3CC88-E6D1-4B39-9676-D8E68207DFCF}" type="presParOf" srcId="{A8F0FAB8-6B77-45E7-9C95-EED39BAB40AB}" destId="{46640917-2CB3-45D3-9E82-5F1A054AC621}" srcOrd="0" destOrd="0" presId="urn:microsoft.com/office/officeart/2018/2/layout/IconVerticalSolidList"/>
    <dgm:cxn modelId="{01E97A64-AAB3-4461-99C6-7F0250A52598}" type="presParOf" srcId="{A8F0FAB8-6B77-45E7-9C95-EED39BAB40AB}" destId="{D5E0A1BE-761A-49BE-9524-5D31C62EEC94}" srcOrd="1" destOrd="0" presId="urn:microsoft.com/office/officeart/2018/2/layout/IconVerticalSolidList"/>
    <dgm:cxn modelId="{873A39E4-A1AB-43AF-BDB1-77D9D9C9D185}" type="presParOf" srcId="{A8F0FAB8-6B77-45E7-9C95-EED39BAB40AB}" destId="{BC232FC6-7920-4574-91D0-E25954543424}" srcOrd="2" destOrd="0" presId="urn:microsoft.com/office/officeart/2018/2/layout/IconVerticalSolidList"/>
    <dgm:cxn modelId="{70616A61-7D12-4A20-8DBC-1882CF52ACD2}" type="presParOf" srcId="{A8F0FAB8-6B77-45E7-9C95-EED39BAB40AB}" destId="{0216AF69-1A79-44F7-9677-B066BE702A9C}" srcOrd="3" destOrd="0" presId="urn:microsoft.com/office/officeart/2018/2/layout/IconVerticalSolidList"/>
    <dgm:cxn modelId="{4F0BBCC6-9239-43A9-A48B-0E5DC327571E}" type="presParOf" srcId="{A93C7ACB-5D9A-4C88-9ADB-D6BDA68E8CCC}" destId="{2656708A-41EA-4203-BD29-5D524A5FB36E}" srcOrd="5" destOrd="0" presId="urn:microsoft.com/office/officeart/2018/2/layout/IconVerticalSolidList"/>
    <dgm:cxn modelId="{F3EACA78-0B01-4571-93BB-92795661B118}" type="presParOf" srcId="{A93C7ACB-5D9A-4C88-9ADB-D6BDA68E8CCC}" destId="{06D0EC6D-9EA3-4108-A5F2-DF8F0A71EF65}" srcOrd="6" destOrd="0" presId="urn:microsoft.com/office/officeart/2018/2/layout/IconVerticalSolidList"/>
    <dgm:cxn modelId="{0778EB89-99C7-426F-8D94-57BADEB06A3E}" type="presParOf" srcId="{06D0EC6D-9EA3-4108-A5F2-DF8F0A71EF65}" destId="{364D44F8-69E1-4A77-89BD-865E0319A666}" srcOrd="0" destOrd="0" presId="urn:microsoft.com/office/officeart/2018/2/layout/IconVerticalSolidList"/>
    <dgm:cxn modelId="{80A122A6-5B74-4135-9605-6DA66BDF764F}" type="presParOf" srcId="{06D0EC6D-9EA3-4108-A5F2-DF8F0A71EF65}" destId="{F94412AA-19AF-4AB6-B40D-742D1B628DBE}" srcOrd="1" destOrd="0" presId="urn:microsoft.com/office/officeart/2018/2/layout/IconVerticalSolidList"/>
    <dgm:cxn modelId="{3C577A0A-2F57-441D-90FA-AF75FE55D8B7}" type="presParOf" srcId="{06D0EC6D-9EA3-4108-A5F2-DF8F0A71EF65}" destId="{12648A44-D046-4192-9536-B1D90739D9F7}" srcOrd="2" destOrd="0" presId="urn:microsoft.com/office/officeart/2018/2/layout/IconVerticalSolidList"/>
    <dgm:cxn modelId="{8C66ED4A-564F-41D4-803F-900F5C479E02}" type="presParOf" srcId="{06D0EC6D-9EA3-4108-A5F2-DF8F0A71EF65}" destId="{288B187A-B2CA-4A2C-9677-3D54E1975AB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80984B-CD34-4937-A819-FB227454EF34}"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F36E15E4-9509-41FB-95E2-1E7A1BCB8DE0}">
      <dgm:prSet/>
      <dgm:spPr/>
      <dgm:t>
        <a:bodyPr/>
        <a:lstStyle/>
        <a:p>
          <a:endParaRPr lang="en-US" dirty="0"/>
        </a:p>
      </dgm:t>
    </dgm:pt>
    <dgm:pt modelId="{3BA2B456-5DDA-4AA3-811D-B5F76FAADDEA}" type="parTrans" cxnId="{9CA68AB1-1AC9-41D4-9774-1CC4B7806939}">
      <dgm:prSet/>
      <dgm:spPr/>
      <dgm:t>
        <a:bodyPr/>
        <a:lstStyle/>
        <a:p>
          <a:endParaRPr lang="en-US"/>
        </a:p>
      </dgm:t>
    </dgm:pt>
    <dgm:pt modelId="{42271918-3946-4E0C-BCD0-9FFA9D58F966}" type="sibTrans" cxnId="{9CA68AB1-1AC9-41D4-9774-1CC4B7806939}">
      <dgm:prSet/>
      <dgm:spPr/>
      <dgm:t>
        <a:bodyPr/>
        <a:lstStyle/>
        <a:p>
          <a:endParaRPr lang="en-US"/>
        </a:p>
      </dgm:t>
    </dgm:pt>
    <dgm:pt modelId="{B141250D-2942-49A2-8A38-BCD875F23289}">
      <dgm:prSet/>
      <dgm:spPr/>
      <dgm:t>
        <a:bodyPr/>
        <a:lstStyle/>
        <a:p>
          <a:r>
            <a:rPr lang="en-US" dirty="0"/>
            <a:t>What law/documents authorize or require</a:t>
          </a:r>
        </a:p>
      </dgm:t>
    </dgm:pt>
    <dgm:pt modelId="{C71A74E6-0EAE-4E62-A583-F756C4A0CCC2}" type="parTrans" cxnId="{350C5F1B-FF79-417D-9446-6FD922F73AE3}">
      <dgm:prSet/>
      <dgm:spPr/>
      <dgm:t>
        <a:bodyPr/>
        <a:lstStyle/>
        <a:p>
          <a:endParaRPr lang="en-US"/>
        </a:p>
      </dgm:t>
    </dgm:pt>
    <dgm:pt modelId="{A691DA88-A6FD-452A-9709-CE88A6F210C7}" type="sibTrans" cxnId="{350C5F1B-FF79-417D-9446-6FD922F73AE3}">
      <dgm:prSet/>
      <dgm:spPr/>
      <dgm:t>
        <a:bodyPr/>
        <a:lstStyle/>
        <a:p>
          <a:endParaRPr lang="en-US"/>
        </a:p>
      </dgm:t>
    </dgm:pt>
    <dgm:pt modelId="{097BB64E-4C8B-45B0-90A2-2E40AAA2DEDD}">
      <dgm:prSet/>
      <dgm:spPr/>
      <dgm:t>
        <a:bodyPr/>
        <a:lstStyle/>
        <a:p>
          <a:endParaRPr lang="en-US" dirty="0"/>
        </a:p>
      </dgm:t>
    </dgm:pt>
    <dgm:pt modelId="{137C4B04-E527-4806-BAC7-1BDED793BA2C}" type="parTrans" cxnId="{BC59D14F-9DAE-45AD-9F48-B46FD751668B}">
      <dgm:prSet/>
      <dgm:spPr/>
      <dgm:t>
        <a:bodyPr/>
        <a:lstStyle/>
        <a:p>
          <a:endParaRPr lang="en-US"/>
        </a:p>
      </dgm:t>
    </dgm:pt>
    <dgm:pt modelId="{AD7E310F-457A-4C0F-92C3-7B90F865ED10}" type="sibTrans" cxnId="{BC59D14F-9DAE-45AD-9F48-B46FD751668B}">
      <dgm:prSet/>
      <dgm:spPr/>
      <dgm:t>
        <a:bodyPr/>
        <a:lstStyle/>
        <a:p>
          <a:endParaRPr lang="en-US"/>
        </a:p>
      </dgm:t>
    </dgm:pt>
    <dgm:pt modelId="{385564FB-9DBD-4DC6-A4D3-34B1412C7D27}">
      <dgm:prSet/>
      <dgm:spPr/>
      <dgm:t>
        <a:bodyPr/>
        <a:lstStyle/>
        <a:p>
          <a:r>
            <a:rPr lang="en-US" dirty="0"/>
            <a:t>Act in a reasonable manner</a:t>
          </a:r>
        </a:p>
      </dgm:t>
    </dgm:pt>
    <dgm:pt modelId="{CF5E60A5-1289-4534-A92D-ECF350AFEA3B}" type="parTrans" cxnId="{36A2D78E-F85A-40DC-A7DF-B39583D19E84}">
      <dgm:prSet/>
      <dgm:spPr/>
      <dgm:t>
        <a:bodyPr/>
        <a:lstStyle/>
        <a:p>
          <a:endParaRPr lang="en-US"/>
        </a:p>
      </dgm:t>
    </dgm:pt>
    <dgm:pt modelId="{E0853598-67CA-4540-8AF6-5B06FFBF85A0}" type="sibTrans" cxnId="{36A2D78E-F85A-40DC-A7DF-B39583D19E84}">
      <dgm:prSet/>
      <dgm:spPr/>
      <dgm:t>
        <a:bodyPr/>
        <a:lstStyle/>
        <a:p>
          <a:endParaRPr lang="en-US"/>
        </a:p>
      </dgm:t>
    </dgm:pt>
    <dgm:pt modelId="{771E8A7D-ECCC-4CA9-8E53-82127C2BFE0D}">
      <dgm:prSet/>
      <dgm:spPr/>
      <dgm:t>
        <a:bodyPr/>
        <a:lstStyle/>
        <a:p>
          <a:endParaRPr lang="en-US" dirty="0"/>
        </a:p>
      </dgm:t>
    </dgm:pt>
    <dgm:pt modelId="{27CFFFD9-4482-4008-8303-253933E3C9C6}" type="parTrans" cxnId="{FB6FA3D2-4C0B-4B1C-B066-8AEE5E6A0168}">
      <dgm:prSet/>
      <dgm:spPr/>
      <dgm:t>
        <a:bodyPr/>
        <a:lstStyle/>
        <a:p>
          <a:endParaRPr lang="en-US"/>
        </a:p>
      </dgm:t>
    </dgm:pt>
    <dgm:pt modelId="{9DA303B6-18A5-4584-878B-E591140E005D}" type="sibTrans" cxnId="{FB6FA3D2-4C0B-4B1C-B066-8AEE5E6A0168}">
      <dgm:prSet/>
      <dgm:spPr/>
      <dgm:t>
        <a:bodyPr/>
        <a:lstStyle/>
        <a:p>
          <a:endParaRPr lang="en-US"/>
        </a:p>
      </dgm:t>
    </dgm:pt>
    <dgm:pt modelId="{61248D56-EEA0-4710-B2C9-DA56D0B167D9}">
      <dgm:prSet/>
      <dgm:spPr/>
      <dgm:t>
        <a:bodyPr/>
        <a:lstStyle/>
        <a:p>
          <a:r>
            <a:rPr lang="en-US" dirty="0"/>
            <a:t>Perform your due diligence</a:t>
          </a:r>
        </a:p>
      </dgm:t>
    </dgm:pt>
    <dgm:pt modelId="{7FA222CE-E7E8-4C1C-9FB2-632B2AAF208F}" type="parTrans" cxnId="{EC272123-BBD8-4557-A1A2-3ADAF4BA587A}">
      <dgm:prSet/>
      <dgm:spPr/>
      <dgm:t>
        <a:bodyPr/>
        <a:lstStyle/>
        <a:p>
          <a:endParaRPr lang="en-US"/>
        </a:p>
      </dgm:t>
    </dgm:pt>
    <dgm:pt modelId="{21B28319-9138-46B8-A1D6-D3BC4FB8ED8D}" type="sibTrans" cxnId="{EC272123-BBD8-4557-A1A2-3ADAF4BA587A}">
      <dgm:prSet/>
      <dgm:spPr/>
      <dgm:t>
        <a:bodyPr/>
        <a:lstStyle/>
        <a:p>
          <a:endParaRPr lang="en-US"/>
        </a:p>
      </dgm:t>
    </dgm:pt>
    <dgm:pt modelId="{AEBB06CA-5057-4064-BE1C-DA69838A912B}">
      <dgm:prSet/>
      <dgm:spPr/>
      <dgm:t>
        <a:bodyPr/>
        <a:lstStyle/>
        <a:p>
          <a:endParaRPr lang="en-US" dirty="0"/>
        </a:p>
      </dgm:t>
    </dgm:pt>
    <dgm:pt modelId="{D50E6FF4-9A60-4722-A483-CF41E069E945}" type="parTrans" cxnId="{324CFB54-7F19-439C-B7C2-D2BAEDE75D6B}">
      <dgm:prSet/>
      <dgm:spPr/>
      <dgm:t>
        <a:bodyPr/>
        <a:lstStyle/>
        <a:p>
          <a:endParaRPr lang="en-US"/>
        </a:p>
      </dgm:t>
    </dgm:pt>
    <dgm:pt modelId="{DCB73C54-7C37-40B7-B0ED-1B29829E2FC6}" type="sibTrans" cxnId="{324CFB54-7F19-439C-B7C2-D2BAEDE75D6B}">
      <dgm:prSet/>
      <dgm:spPr/>
      <dgm:t>
        <a:bodyPr/>
        <a:lstStyle/>
        <a:p>
          <a:endParaRPr lang="en-US"/>
        </a:p>
      </dgm:t>
    </dgm:pt>
    <dgm:pt modelId="{ADE45985-6BA0-4A4C-8313-44E34D50D1D1}">
      <dgm:prSet/>
      <dgm:spPr/>
      <dgm:t>
        <a:bodyPr/>
        <a:lstStyle/>
        <a:p>
          <a:r>
            <a:rPr lang="en-US" dirty="0"/>
            <a:t>Consult with unbiased experts</a:t>
          </a:r>
        </a:p>
      </dgm:t>
    </dgm:pt>
    <dgm:pt modelId="{CED18A41-BEB6-4843-ABDC-B5A65349F208}" type="parTrans" cxnId="{1A36EFF1-C13E-4B16-A3A6-B298A2340ABC}">
      <dgm:prSet/>
      <dgm:spPr/>
      <dgm:t>
        <a:bodyPr/>
        <a:lstStyle/>
        <a:p>
          <a:endParaRPr lang="en-US"/>
        </a:p>
      </dgm:t>
    </dgm:pt>
    <dgm:pt modelId="{78A8EDD2-12AC-4BC5-AF06-92790023A832}" type="sibTrans" cxnId="{1A36EFF1-C13E-4B16-A3A6-B298A2340ABC}">
      <dgm:prSet/>
      <dgm:spPr/>
      <dgm:t>
        <a:bodyPr/>
        <a:lstStyle/>
        <a:p>
          <a:endParaRPr lang="en-US"/>
        </a:p>
      </dgm:t>
    </dgm:pt>
    <dgm:pt modelId="{7A60DAB8-7871-4798-B265-AEFE9D7A2C24}" type="pres">
      <dgm:prSet presAssocID="{7080984B-CD34-4937-A819-FB227454EF34}" presName="Name0" presStyleCnt="0">
        <dgm:presLayoutVars>
          <dgm:dir/>
          <dgm:animLvl val="lvl"/>
          <dgm:resizeHandles val="exact"/>
        </dgm:presLayoutVars>
      </dgm:prSet>
      <dgm:spPr/>
    </dgm:pt>
    <dgm:pt modelId="{5FAF38AF-4B55-410A-B106-A7D4193CAE84}" type="pres">
      <dgm:prSet presAssocID="{F36E15E4-9509-41FB-95E2-1E7A1BCB8DE0}" presName="linNode" presStyleCnt="0"/>
      <dgm:spPr/>
    </dgm:pt>
    <dgm:pt modelId="{FC688999-5460-4B6F-8FB3-4F1E0DE411F7}" type="pres">
      <dgm:prSet presAssocID="{F36E15E4-9509-41FB-95E2-1E7A1BCB8DE0}" presName="parentText" presStyleLbl="alignNode1" presStyleIdx="0" presStyleCnt="4">
        <dgm:presLayoutVars>
          <dgm:chMax val="1"/>
          <dgm:bulletEnabled/>
        </dgm:presLayoutVars>
      </dgm:prSet>
      <dgm:spPr/>
    </dgm:pt>
    <dgm:pt modelId="{F4A7665A-E883-45E3-839F-0CCFEACB5235}" type="pres">
      <dgm:prSet presAssocID="{F36E15E4-9509-41FB-95E2-1E7A1BCB8DE0}" presName="descendantText" presStyleLbl="alignAccFollowNode1" presStyleIdx="0" presStyleCnt="4">
        <dgm:presLayoutVars>
          <dgm:bulletEnabled/>
        </dgm:presLayoutVars>
      </dgm:prSet>
      <dgm:spPr/>
    </dgm:pt>
    <dgm:pt modelId="{FD46D508-A7CA-44EB-8539-A836F26A3793}" type="pres">
      <dgm:prSet presAssocID="{42271918-3946-4E0C-BCD0-9FFA9D58F966}" presName="sp" presStyleCnt="0"/>
      <dgm:spPr/>
    </dgm:pt>
    <dgm:pt modelId="{7BF10F56-771D-41F4-AAF0-50E7462B6FAB}" type="pres">
      <dgm:prSet presAssocID="{097BB64E-4C8B-45B0-90A2-2E40AAA2DEDD}" presName="linNode" presStyleCnt="0"/>
      <dgm:spPr/>
    </dgm:pt>
    <dgm:pt modelId="{307D3F66-96F2-456B-8630-AE3C9907A41D}" type="pres">
      <dgm:prSet presAssocID="{097BB64E-4C8B-45B0-90A2-2E40AAA2DEDD}" presName="parentText" presStyleLbl="alignNode1" presStyleIdx="1" presStyleCnt="4">
        <dgm:presLayoutVars>
          <dgm:chMax val="1"/>
          <dgm:bulletEnabled/>
        </dgm:presLayoutVars>
      </dgm:prSet>
      <dgm:spPr/>
    </dgm:pt>
    <dgm:pt modelId="{C7A4B62C-04DB-4E16-9B3F-445CEB638F50}" type="pres">
      <dgm:prSet presAssocID="{097BB64E-4C8B-45B0-90A2-2E40AAA2DEDD}" presName="descendantText" presStyleLbl="alignAccFollowNode1" presStyleIdx="1" presStyleCnt="4" custLinFactNeighborX="43458" custLinFactNeighborY="2851">
        <dgm:presLayoutVars>
          <dgm:bulletEnabled/>
        </dgm:presLayoutVars>
      </dgm:prSet>
      <dgm:spPr/>
    </dgm:pt>
    <dgm:pt modelId="{62F6EA33-09CE-4DD2-A22C-1E208F5BE0F8}" type="pres">
      <dgm:prSet presAssocID="{AD7E310F-457A-4C0F-92C3-7B90F865ED10}" presName="sp" presStyleCnt="0"/>
      <dgm:spPr/>
    </dgm:pt>
    <dgm:pt modelId="{47F3796B-6F8D-4315-97D0-426F81DBB9E5}" type="pres">
      <dgm:prSet presAssocID="{771E8A7D-ECCC-4CA9-8E53-82127C2BFE0D}" presName="linNode" presStyleCnt="0"/>
      <dgm:spPr/>
    </dgm:pt>
    <dgm:pt modelId="{A4F8E56B-BA52-413E-AEFB-61253050C18D}" type="pres">
      <dgm:prSet presAssocID="{771E8A7D-ECCC-4CA9-8E53-82127C2BFE0D}" presName="parentText" presStyleLbl="alignNode1" presStyleIdx="2" presStyleCnt="4">
        <dgm:presLayoutVars>
          <dgm:chMax val="1"/>
          <dgm:bulletEnabled/>
        </dgm:presLayoutVars>
      </dgm:prSet>
      <dgm:spPr/>
    </dgm:pt>
    <dgm:pt modelId="{B7AF1851-2118-499F-BBF6-31A3DD094649}" type="pres">
      <dgm:prSet presAssocID="{771E8A7D-ECCC-4CA9-8E53-82127C2BFE0D}" presName="descendantText" presStyleLbl="alignAccFollowNode1" presStyleIdx="2" presStyleCnt="4" custLinFactNeighborX="782">
        <dgm:presLayoutVars>
          <dgm:bulletEnabled/>
        </dgm:presLayoutVars>
      </dgm:prSet>
      <dgm:spPr/>
    </dgm:pt>
    <dgm:pt modelId="{D0E7FE33-B188-49C8-A9CD-B5474B742D91}" type="pres">
      <dgm:prSet presAssocID="{9DA303B6-18A5-4584-878B-E591140E005D}" presName="sp" presStyleCnt="0"/>
      <dgm:spPr/>
    </dgm:pt>
    <dgm:pt modelId="{8BF7EF02-7229-4D33-B85A-BEFC224F8D15}" type="pres">
      <dgm:prSet presAssocID="{AEBB06CA-5057-4064-BE1C-DA69838A912B}" presName="linNode" presStyleCnt="0"/>
      <dgm:spPr/>
    </dgm:pt>
    <dgm:pt modelId="{EC78DCF1-8902-4266-B3CC-D5D3567AC655}" type="pres">
      <dgm:prSet presAssocID="{AEBB06CA-5057-4064-BE1C-DA69838A912B}" presName="parentText" presStyleLbl="alignNode1" presStyleIdx="3" presStyleCnt="4">
        <dgm:presLayoutVars>
          <dgm:chMax val="1"/>
          <dgm:bulletEnabled/>
        </dgm:presLayoutVars>
      </dgm:prSet>
      <dgm:spPr/>
    </dgm:pt>
    <dgm:pt modelId="{4B10D856-55AC-4794-8464-35475F9C5AE6}" type="pres">
      <dgm:prSet presAssocID="{AEBB06CA-5057-4064-BE1C-DA69838A912B}" presName="descendantText" presStyleLbl="alignAccFollowNode1" presStyleIdx="3" presStyleCnt="4">
        <dgm:presLayoutVars>
          <dgm:bulletEnabled/>
        </dgm:presLayoutVars>
      </dgm:prSet>
      <dgm:spPr/>
    </dgm:pt>
  </dgm:ptLst>
  <dgm:cxnLst>
    <dgm:cxn modelId="{350C5F1B-FF79-417D-9446-6FD922F73AE3}" srcId="{F36E15E4-9509-41FB-95E2-1E7A1BCB8DE0}" destId="{B141250D-2942-49A2-8A38-BCD875F23289}" srcOrd="0" destOrd="0" parTransId="{C71A74E6-0EAE-4E62-A583-F756C4A0CCC2}" sibTransId="{A691DA88-A6FD-452A-9709-CE88A6F210C7}"/>
    <dgm:cxn modelId="{64BE6E22-D2BC-4F84-9A77-27890D6832AB}" type="presOf" srcId="{385564FB-9DBD-4DC6-A4D3-34B1412C7D27}" destId="{C7A4B62C-04DB-4E16-9B3F-445CEB638F50}" srcOrd="0" destOrd="0" presId="urn:microsoft.com/office/officeart/2016/7/layout/VerticalSolidActionList"/>
    <dgm:cxn modelId="{EC272123-BBD8-4557-A1A2-3ADAF4BA587A}" srcId="{771E8A7D-ECCC-4CA9-8E53-82127C2BFE0D}" destId="{61248D56-EEA0-4710-B2C9-DA56D0B167D9}" srcOrd="0" destOrd="0" parTransId="{7FA222CE-E7E8-4C1C-9FB2-632B2AAF208F}" sibTransId="{21B28319-9138-46B8-A1D6-D3BC4FB8ED8D}"/>
    <dgm:cxn modelId="{D2283F44-3920-4873-9331-54E159BC8CA3}" type="presOf" srcId="{F36E15E4-9509-41FB-95E2-1E7A1BCB8DE0}" destId="{FC688999-5460-4B6F-8FB3-4F1E0DE411F7}" srcOrd="0" destOrd="0" presId="urn:microsoft.com/office/officeart/2016/7/layout/VerticalSolidActionList"/>
    <dgm:cxn modelId="{BC59D14F-9DAE-45AD-9F48-B46FD751668B}" srcId="{7080984B-CD34-4937-A819-FB227454EF34}" destId="{097BB64E-4C8B-45B0-90A2-2E40AAA2DEDD}" srcOrd="1" destOrd="0" parTransId="{137C4B04-E527-4806-BAC7-1BDED793BA2C}" sibTransId="{AD7E310F-457A-4C0F-92C3-7B90F865ED10}"/>
    <dgm:cxn modelId="{E8FCAC74-BE74-442E-85C4-822CC3965336}" type="presOf" srcId="{B141250D-2942-49A2-8A38-BCD875F23289}" destId="{F4A7665A-E883-45E3-839F-0CCFEACB5235}" srcOrd="0" destOrd="0" presId="urn:microsoft.com/office/officeart/2016/7/layout/VerticalSolidActionList"/>
    <dgm:cxn modelId="{324CFB54-7F19-439C-B7C2-D2BAEDE75D6B}" srcId="{7080984B-CD34-4937-A819-FB227454EF34}" destId="{AEBB06CA-5057-4064-BE1C-DA69838A912B}" srcOrd="3" destOrd="0" parTransId="{D50E6FF4-9A60-4722-A483-CF41E069E945}" sibTransId="{DCB73C54-7C37-40B7-B0ED-1B29829E2FC6}"/>
    <dgm:cxn modelId="{36A2D78E-F85A-40DC-A7DF-B39583D19E84}" srcId="{097BB64E-4C8B-45B0-90A2-2E40AAA2DEDD}" destId="{385564FB-9DBD-4DC6-A4D3-34B1412C7D27}" srcOrd="0" destOrd="0" parTransId="{CF5E60A5-1289-4534-A92D-ECF350AFEA3B}" sibTransId="{E0853598-67CA-4540-8AF6-5B06FFBF85A0}"/>
    <dgm:cxn modelId="{0CC71496-1C2E-42C8-8A73-9F49F07084B2}" type="presOf" srcId="{ADE45985-6BA0-4A4C-8313-44E34D50D1D1}" destId="{4B10D856-55AC-4794-8464-35475F9C5AE6}" srcOrd="0" destOrd="0" presId="urn:microsoft.com/office/officeart/2016/7/layout/VerticalSolidActionList"/>
    <dgm:cxn modelId="{77500FA2-29E2-4DED-A9EE-EE8B8013AB69}" type="presOf" srcId="{AEBB06CA-5057-4064-BE1C-DA69838A912B}" destId="{EC78DCF1-8902-4266-B3CC-D5D3567AC655}" srcOrd="0" destOrd="0" presId="urn:microsoft.com/office/officeart/2016/7/layout/VerticalSolidActionList"/>
    <dgm:cxn modelId="{9CA68AB1-1AC9-41D4-9774-1CC4B7806939}" srcId="{7080984B-CD34-4937-A819-FB227454EF34}" destId="{F36E15E4-9509-41FB-95E2-1E7A1BCB8DE0}" srcOrd="0" destOrd="0" parTransId="{3BA2B456-5DDA-4AA3-811D-B5F76FAADDEA}" sibTransId="{42271918-3946-4E0C-BCD0-9FFA9D58F966}"/>
    <dgm:cxn modelId="{6FC6A6CF-1E31-4C3E-BA00-E4B352498AAE}" type="presOf" srcId="{771E8A7D-ECCC-4CA9-8E53-82127C2BFE0D}" destId="{A4F8E56B-BA52-413E-AEFB-61253050C18D}" srcOrd="0" destOrd="0" presId="urn:microsoft.com/office/officeart/2016/7/layout/VerticalSolidActionList"/>
    <dgm:cxn modelId="{A944DAD0-40DC-4558-A2B9-9C86B73927E1}" type="presOf" srcId="{7080984B-CD34-4937-A819-FB227454EF34}" destId="{7A60DAB8-7871-4798-B265-AEFE9D7A2C24}" srcOrd="0" destOrd="0" presId="urn:microsoft.com/office/officeart/2016/7/layout/VerticalSolidActionList"/>
    <dgm:cxn modelId="{FB6FA3D2-4C0B-4B1C-B066-8AEE5E6A0168}" srcId="{7080984B-CD34-4937-A819-FB227454EF34}" destId="{771E8A7D-ECCC-4CA9-8E53-82127C2BFE0D}" srcOrd="2" destOrd="0" parTransId="{27CFFFD9-4482-4008-8303-253933E3C9C6}" sibTransId="{9DA303B6-18A5-4584-878B-E591140E005D}"/>
    <dgm:cxn modelId="{EB2A2ADB-DCA2-4A00-AE29-71037FEDDA2F}" type="presOf" srcId="{097BB64E-4C8B-45B0-90A2-2E40AAA2DEDD}" destId="{307D3F66-96F2-456B-8630-AE3C9907A41D}" srcOrd="0" destOrd="0" presId="urn:microsoft.com/office/officeart/2016/7/layout/VerticalSolidActionList"/>
    <dgm:cxn modelId="{1A36EFF1-C13E-4B16-A3A6-B298A2340ABC}" srcId="{AEBB06CA-5057-4064-BE1C-DA69838A912B}" destId="{ADE45985-6BA0-4A4C-8313-44E34D50D1D1}" srcOrd="0" destOrd="0" parTransId="{CED18A41-BEB6-4843-ABDC-B5A65349F208}" sibTransId="{78A8EDD2-12AC-4BC5-AF06-92790023A832}"/>
    <dgm:cxn modelId="{3BDA41FE-F445-4328-AF13-06EFB2E3BE21}" type="presOf" srcId="{61248D56-EEA0-4710-B2C9-DA56D0B167D9}" destId="{B7AF1851-2118-499F-BBF6-31A3DD094649}" srcOrd="0" destOrd="0" presId="urn:microsoft.com/office/officeart/2016/7/layout/VerticalSolidActionList"/>
    <dgm:cxn modelId="{7D7616F6-C026-45ED-86B5-B0199323CDAC}" type="presParOf" srcId="{7A60DAB8-7871-4798-B265-AEFE9D7A2C24}" destId="{5FAF38AF-4B55-410A-B106-A7D4193CAE84}" srcOrd="0" destOrd="0" presId="urn:microsoft.com/office/officeart/2016/7/layout/VerticalSolidActionList"/>
    <dgm:cxn modelId="{9BC1625D-1843-48C6-92B7-2F824C150327}" type="presParOf" srcId="{5FAF38AF-4B55-410A-B106-A7D4193CAE84}" destId="{FC688999-5460-4B6F-8FB3-4F1E0DE411F7}" srcOrd="0" destOrd="0" presId="urn:microsoft.com/office/officeart/2016/7/layout/VerticalSolidActionList"/>
    <dgm:cxn modelId="{0BF5A665-24F9-4F6F-B051-C323D6B17905}" type="presParOf" srcId="{5FAF38AF-4B55-410A-B106-A7D4193CAE84}" destId="{F4A7665A-E883-45E3-839F-0CCFEACB5235}" srcOrd="1" destOrd="0" presId="urn:microsoft.com/office/officeart/2016/7/layout/VerticalSolidActionList"/>
    <dgm:cxn modelId="{C08EEB11-A2E2-4C65-8B6D-54E0C6BD9EA9}" type="presParOf" srcId="{7A60DAB8-7871-4798-B265-AEFE9D7A2C24}" destId="{FD46D508-A7CA-44EB-8539-A836F26A3793}" srcOrd="1" destOrd="0" presId="urn:microsoft.com/office/officeart/2016/7/layout/VerticalSolidActionList"/>
    <dgm:cxn modelId="{1C096CB2-34C8-4DA2-BDBA-EE9F255EA18E}" type="presParOf" srcId="{7A60DAB8-7871-4798-B265-AEFE9D7A2C24}" destId="{7BF10F56-771D-41F4-AAF0-50E7462B6FAB}" srcOrd="2" destOrd="0" presId="urn:microsoft.com/office/officeart/2016/7/layout/VerticalSolidActionList"/>
    <dgm:cxn modelId="{05B8A135-A90C-48E1-ACF3-0B17D016D348}" type="presParOf" srcId="{7BF10F56-771D-41F4-AAF0-50E7462B6FAB}" destId="{307D3F66-96F2-456B-8630-AE3C9907A41D}" srcOrd="0" destOrd="0" presId="urn:microsoft.com/office/officeart/2016/7/layout/VerticalSolidActionList"/>
    <dgm:cxn modelId="{CF07C15F-E40A-4929-8C41-F754918ED706}" type="presParOf" srcId="{7BF10F56-771D-41F4-AAF0-50E7462B6FAB}" destId="{C7A4B62C-04DB-4E16-9B3F-445CEB638F50}" srcOrd="1" destOrd="0" presId="urn:microsoft.com/office/officeart/2016/7/layout/VerticalSolidActionList"/>
    <dgm:cxn modelId="{F9F60EF0-5DA2-4DC3-8B6B-D9BD668F834D}" type="presParOf" srcId="{7A60DAB8-7871-4798-B265-AEFE9D7A2C24}" destId="{62F6EA33-09CE-4DD2-A22C-1E208F5BE0F8}" srcOrd="3" destOrd="0" presId="urn:microsoft.com/office/officeart/2016/7/layout/VerticalSolidActionList"/>
    <dgm:cxn modelId="{7E246CE5-5B51-4653-9D9D-87CA96D648B2}" type="presParOf" srcId="{7A60DAB8-7871-4798-B265-AEFE9D7A2C24}" destId="{47F3796B-6F8D-4315-97D0-426F81DBB9E5}" srcOrd="4" destOrd="0" presId="urn:microsoft.com/office/officeart/2016/7/layout/VerticalSolidActionList"/>
    <dgm:cxn modelId="{8E8DCA69-F022-4EC9-8219-D4F782DBEB9E}" type="presParOf" srcId="{47F3796B-6F8D-4315-97D0-426F81DBB9E5}" destId="{A4F8E56B-BA52-413E-AEFB-61253050C18D}" srcOrd="0" destOrd="0" presId="urn:microsoft.com/office/officeart/2016/7/layout/VerticalSolidActionList"/>
    <dgm:cxn modelId="{A1A069E7-E518-44F0-972C-9E1178E8DC01}" type="presParOf" srcId="{47F3796B-6F8D-4315-97D0-426F81DBB9E5}" destId="{B7AF1851-2118-499F-BBF6-31A3DD094649}" srcOrd="1" destOrd="0" presId="urn:microsoft.com/office/officeart/2016/7/layout/VerticalSolidActionList"/>
    <dgm:cxn modelId="{AC0D7DCD-D394-4A53-87F1-402E7EA7C127}" type="presParOf" srcId="{7A60DAB8-7871-4798-B265-AEFE9D7A2C24}" destId="{D0E7FE33-B188-49C8-A9CD-B5474B742D91}" srcOrd="5" destOrd="0" presId="urn:microsoft.com/office/officeart/2016/7/layout/VerticalSolidActionList"/>
    <dgm:cxn modelId="{C901D141-75BE-42A4-8B53-BD82AFD11F3A}" type="presParOf" srcId="{7A60DAB8-7871-4798-B265-AEFE9D7A2C24}" destId="{8BF7EF02-7229-4D33-B85A-BEFC224F8D15}" srcOrd="6" destOrd="0" presId="urn:microsoft.com/office/officeart/2016/7/layout/VerticalSolidActionList"/>
    <dgm:cxn modelId="{9D5BD0BE-FC55-43A5-A62F-CF06D20392E3}" type="presParOf" srcId="{8BF7EF02-7229-4D33-B85A-BEFC224F8D15}" destId="{EC78DCF1-8902-4266-B3CC-D5D3567AC655}" srcOrd="0" destOrd="0" presId="urn:microsoft.com/office/officeart/2016/7/layout/VerticalSolidActionList"/>
    <dgm:cxn modelId="{CB7F00BF-F6FF-4F89-9973-7FA49FC8A04D}" type="presParOf" srcId="{8BF7EF02-7229-4D33-B85A-BEFC224F8D15}" destId="{4B10D856-55AC-4794-8464-35475F9C5AE6}"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8F062-D148-4B3B-B100-1A2BEF30AECB}">
      <dsp:nvSpPr>
        <dsp:cNvPr id="0" name=""/>
        <dsp:cNvSpPr/>
      </dsp:nvSpPr>
      <dsp:spPr>
        <a:xfrm>
          <a:off x="0" y="2170"/>
          <a:ext cx="5906181"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1CAD3-2D9F-4901-89F0-D2CAAA893ABD}">
      <dsp:nvSpPr>
        <dsp:cNvPr id="0" name=""/>
        <dsp:cNvSpPr/>
      </dsp:nvSpPr>
      <dsp:spPr>
        <a:xfrm>
          <a:off x="332837" y="249736"/>
          <a:ext cx="605159" cy="6051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6F4C5A-DF57-41AA-B7B7-1E8FB02346F7}">
      <dsp:nvSpPr>
        <dsp:cNvPr id="0" name=""/>
        <dsp:cNvSpPr/>
      </dsp:nvSpPr>
      <dsp:spPr>
        <a:xfrm>
          <a:off x="1270834" y="2170"/>
          <a:ext cx="4635346"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US" sz="2200" kern="1200" dirty="0"/>
            <a:t>Stay within your scope of authority when acting on behalf of the association</a:t>
          </a:r>
        </a:p>
      </dsp:txBody>
      <dsp:txXfrm>
        <a:off x="1270834" y="2170"/>
        <a:ext cx="4635346" cy="1100289"/>
      </dsp:txXfrm>
    </dsp:sp>
    <dsp:sp modelId="{8261083C-2818-454B-A93F-4927A09C0571}">
      <dsp:nvSpPr>
        <dsp:cNvPr id="0" name=""/>
        <dsp:cNvSpPr/>
      </dsp:nvSpPr>
      <dsp:spPr>
        <a:xfrm>
          <a:off x="0" y="1377533"/>
          <a:ext cx="5906181"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75AFA4-744E-4387-B9E5-4B50FDF226D6}">
      <dsp:nvSpPr>
        <dsp:cNvPr id="0" name=""/>
        <dsp:cNvSpPr/>
      </dsp:nvSpPr>
      <dsp:spPr>
        <a:xfrm>
          <a:off x="332837" y="1625098"/>
          <a:ext cx="605159" cy="6051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676D196-6044-46EC-9EC3-B5C95588882E}">
      <dsp:nvSpPr>
        <dsp:cNvPr id="0" name=""/>
        <dsp:cNvSpPr/>
      </dsp:nvSpPr>
      <dsp:spPr>
        <a:xfrm>
          <a:off x="1270834" y="1377533"/>
          <a:ext cx="4635346"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US" sz="2200" kern="1200" dirty="0"/>
            <a:t>Act in the association’s best interests</a:t>
          </a:r>
        </a:p>
      </dsp:txBody>
      <dsp:txXfrm>
        <a:off x="1270834" y="1377533"/>
        <a:ext cx="4635346" cy="1100289"/>
      </dsp:txXfrm>
    </dsp:sp>
    <dsp:sp modelId="{46640917-2CB3-45D3-9E82-5F1A054AC621}">
      <dsp:nvSpPr>
        <dsp:cNvPr id="0" name=""/>
        <dsp:cNvSpPr/>
      </dsp:nvSpPr>
      <dsp:spPr>
        <a:xfrm>
          <a:off x="0" y="2752895"/>
          <a:ext cx="5906181"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E0A1BE-761A-49BE-9524-5D31C62EEC94}">
      <dsp:nvSpPr>
        <dsp:cNvPr id="0" name=""/>
        <dsp:cNvSpPr/>
      </dsp:nvSpPr>
      <dsp:spPr>
        <a:xfrm>
          <a:off x="332837" y="3000460"/>
          <a:ext cx="605159" cy="6051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16AF69-1A79-44F7-9677-B066BE702A9C}">
      <dsp:nvSpPr>
        <dsp:cNvPr id="0" name=""/>
        <dsp:cNvSpPr/>
      </dsp:nvSpPr>
      <dsp:spPr>
        <a:xfrm>
          <a:off x="1270834" y="2752895"/>
          <a:ext cx="4635346"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US" sz="2200" kern="1200"/>
            <a:t>Afford due process and equal protection to members </a:t>
          </a:r>
        </a:p>
      </dsp:txBody>
      <dsp:txXfrm>
        <a:off x="1270834" y="2752895"/>
        <a:ext cx="4635346" cy="1100289"/>
      </dsp:txXfrm>
    </dsp:sp>
    <dsp:sp modelId="{364D44F8-69E1-4A77-89BD-865E0319A666}">
      <dsp:nvSpPr>
        <dsp:cNvPr id="0" name=""/>
        <dsp:cNvSpPr/>
      </dsp:nvSpPr>
      <dsp:spPr>
        <a:xfrm>
          <a:off x="0" y="4128257"/>
          <a:ext cx="5906181" cy="110028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4412AA-19AF-4AB6-B40D-742D1B628DBE}">
      <dsp:nvSpPr>
        <dsp:cNvPr id="0" name=""/>
        <dsp:cNvSpPr/>
      </dsp:nvSpPr>
      <dsp:spPr>
        <a:xfrm>
          <a:off x="332837" y="4375822"/>
          <a:ext cx="605159" cy="6051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8B187A-B2CA-4A2C-9677-3D54E1975AB8}">
      <dsp:nvSpPr>
        <dsp:cNvPr id="0" name=""/>
        <dsp:cNvSpPr/>
      </dsp:nvSpPr>
      <dsp:spPr>
        <a:xfrm>
          <a:off x="1270834" y="4128257"/>
          <a:ext cx="4635346" cy="1100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447" tIns="116447" rIns="116447" bIns="116447" numCol="1" spcCol="1270" anchor="ctr" anchorCtr="0">
          <a:noAutofit/>
        </a:bodyPr>
        <a:lstStyle/>
        <a:p>
          <a:pPr marL="0" lvl="0" indent="0" algn="l" defTabSz="977900">
            <a:lnSpc>
              <a:spcPct val="90000"/>
            </a:lnSpc>
            <a:spcBef>
              <a:spcPct val="0"/>
            </a:spcBef>
            <a:spcAft>
              <a:spcPct val="35000"/>
            </a:spcAft>
            <a:buNone/>
          </a:pPr>
          <a:r>
            <a:rPr lang="en-US" sz="2200" kern="1200"/>
            <a:t>Disclose the truth about all material facts in any given transaction</a:t>
          </a:r>
        </a:p>
      </dsp:txBody>
      <dsp:txXfrm>
        <a:off x="1270834" y="4128257"/>
        <a:ext cx="4635346" cy="1100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7665A-E883-45E3-839F-0CCFEACB5235}">
      <dsp:nvSpPr>
        <dsp:cNvPr id="0" name=""/>
        <dsp:cNvSpPr/>
      </dsp:nvSpPr>
      <dsp:spPr>
        <a:xfrm>
          <a:off x="1181236" y="2413"/>
          <a:ext cx="4724944" cy="125021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77" tIns="317554" rIns="91677" bIns="317554" numCol="1" spcCol="1270" anchor="ctr" anchorCtr="0">
          <a:noAutofit/>
        </a:bodyPr>
        <a:lstStyle/>
        <a:p>
          <a:pPr marL="0" lvl="0" indent="0" algn="l" defTabSz="1066800">
            <a:lnSpc>
              <a:spcPct val="90000"/>
            </a:lnSpc>
            <a:spcBef>
              <a:spcPct val="0"/>
            </a:spcBef>
            <a:spcAft>
              <a:spcPct val="35000"/>
            </a:spcAft>
            <a:buNone/>
          </a:pPr>
          <a:r>
            <a:rPr lang="en-US" sz="2400" kern="1200" dirty="0"/>
            <a:t>What law/documents authorize or require</a:t>
          </a:r>
        </a:p>
      </dsp:txBody>
      <dsp:txXfrm>
        <a:off x="1181236" y="2413"/>
        <a:ext cx="4724944" cy="1250213"/>
      </dsp:txXfrm>
    </dsp:sp>
    <dsp:sp modelId="{FC688999-5460-4B6F-8FB3-4F1E0DE411F7}">
      <dsp:nvSpPr>
        <dsp:cNvPr id="0" name=""/>
        <dsp:cNvSpPr/>
      </dsp:nvSpPr>
      <dsp:spPr>
        <a:xfrm>
          <a:off x="0" y="2413"/>
          <a:ext cx="1181236" cy="125021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07" tIns="123493" rIns="62507" bIns="123493"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0" y="2413"/>
        <a:ext cx="1181236" cy="1250213"/>
      </dsp:txXfrm>
    </dsp:sp>
    <dsp:sp modelId="{C7A4B62C-04DB-4E16-9B3F-445CEB638F50}">
      <dsp:nvSpPr>
        <dsp:cNvPr id="0" name=""/>
        <dsp:cNvSpPr/>
      </dsp:nvSpPr>
      <dsp:spPr>
        <a:xfrm>
          <a:off x="1181236" y="1363283"/>
          <a:ext cx="4724944" cy="1250213"/>
        </a:xfrm>
        <a:prstGeom prst="rect">
          <a:avLst/>
        </a:prstGeom>
        <a:solidFill>
          <a:schemeClr val="accent5">
            <a:tint val="40000"/>
            <a:alpha val="90000"/>
            <a:hueOff val="-7112271"/>
            <a:satOff val="1537"/>
            <a:lumOff val="-625"/>
            <a:alphaOff val="0"/>
          </a:schemeClr>
        </a:solidFill>
        <a:ln w="12700" cap="flat" cmpd="sng" algn="ctr">
          <a:solidFill>
            <a:schemeClr val="accent5">
              <a:tint val="40000"/>
              <a:alpha val="90000"/>
              <a:hueOff val="-7112271"/>
              <a:satOff val="1537"/>
              <a:lumOff val="-6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77" tIns="317554" rIns="91677" bIns="317554" numCol="1" spcCol="1270" anchor="ctr" anchorCtr="0">
          <a:noAutofit/>
        </a:bodyPr>
        <a:lstStyle/>
        <a:p>
          <a:pPr marL="0" lvl="0" indent="0" algn="l" defTabSz="1066800">
            <a:lnSpc>
              <a:spcPct val="90000"/>
            </a:lnSpc>
            <a:spcBef>
              <a:spcPct val="0"/>
            </a:spcBef>
            <a:spcAft>
              <a:spcPct val="35000"/>
            </a:spcAft>
            <a:buNone/>
          </a:pPr>
          <a:r>
            <a:rPr lang="en-US" sz="2400" kern="1200" dirty="0"/>
            <a:t>Act in a reasonable manner</a:t>
          </a:r>
        </a:p>
      </dsp:txBody>
      <dsp:txXfrm>
        <a:off x="1181236" y="1363283"/>
        <a:ext cx="4724944" cy="1250213"/>
      </dsp:txXfrm>
    </dsp:sp>
    <dsp:sp modelId="{307D3F66-96F2-456B-8630-AE3C9907A41D}">
      <dsp:nvSpPr>
        <dsp:cNvPr id="0" name=""/>
        <dsp:cNvSpPr/>
      </dsp:nvSpPr>
      <dsp:spPr>
        <a:xfrm>
          <a:off x="0" y="1327639"/>
          <a:ext cx="1181236" cy="1250213"/>
        </a:xfrm>
        <a:prstGeom prst="rect">
          <a:avLst/>
        </a:prstGeom>
        <a:solidFill>
          <a:schemeClr val="accent5">
            <a:hueOff val="-7107707"/>
            <a:satOff val="4040"/>
            <a:lumOff val="-3333"/>
            <a:alphaOff val="0"/>
          </a:schemeClr>
        </a:solidFill>
        <a:ln w="12700" cap="flat" cmpd="sng" algn="ctr">
          <a:solidFill>
            <a:schemeClr val="accent5">
              <a:hueOff val="-7107707"/>
              <a:satOff val="4040"/>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07" tIns="123493" rIns="62507" bIns="123493"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0" y="1327639"/>
        <a:ext cx="1181236" cy="1250213"/>
      </dsp:txXfrm>
    </dsp:sp>
    <dsp:sp modelId="{B7AF1851-2118-499F-BBF6-31A3DD094649}">
      <dsp:nvSpPr>
        <dsp:cNvPr id="0" name=""/>
        <dsp:cNvSpPr/>
      </dsp:nvSpPr>
      <dsp:spPr>
        <a:xfrm>
          <a:off x="1181236" y="2652865"/>
          <a:ext cx="4724944" cy="1250213"/>
        </a:xfrm>
        <a:prstGeom prst="rect">
          <a:avLst/>
        </a:prstGeom>
        <a:solidFill>
          <a:schemeClr val="accent5">
            <a:tint val="40000"/>
            <a:alpha val="90000"/>
            <a:hueOff val="-14224541"/>
            <a:satOff val="3075"/>
            <a:lumOff val="-1249"/>
            <a:alphaOff val="0"/>
          </a:schemeClr>
        </a:solidFill>
        <a:ln w="12700" cap="flat" cmpd="sng" algn="ctr">
          <a:solidFill>
            <a:schemeClr val="accent5">
              <a:tint val="40000"/>
              <a:alpha val="90000"/>
              <a:hueOff val="-14224541"/>
              <a:satOff val="3075"/>
              <a:lumOff val="-12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77" tIns="317554" rIns="91677" bIns="317554" numCol="1" spcCol="1270" anchor="ctr" anchorCtr="0">
          <a:noAutofit/>
        </a:bodyPr>
        <a:lstStyle/>
        <a:p>
          <a:pPr marL="0" lvl="0" indent="0" algn="l" defTabSz="1066800">
            <a:lnSpc>
              <a:spcPct val="90000"/>
            </a:lnSpc>
            <a:spcBef>
              <a:spcPct val="0"/>
            </a:spcBef>
            <a:spcAft>
              <a:spcPct val="35000"/>
            </a:spcAft>
            <a:buNone/>
          </a:pPr>
          <a:r>
            <a:rPr lang="en-US" sz="2400" kern="1200" dirty="0"/>
            <a:t>Perform your due diligence</a:t>
          </a:r>
        </a:p>
      </dsp:txBody>
      <dsp:txXfrm>
        <a:off x="1181236" y="2652865"/>
        <a:ext cx="4724944" cy="1250213"/>
      </dsp:txXfrm>
    </dsp:sp>
    <dsp:sp modelId="{A4F8E56B-BA52-413E-AEFB-61253050C18D}">
      <dsp:nvSpPr>
        <dsp:cNvPr id="0" name=""/>
        <dsp:cNvSpPr/>
      </dsp:nvSpPr>
      <dsp:spPr>
        <a:xfrm>
          <a:off x="0" y="2652865"/>
          <a:ext cx="1181236" cy="1250213"/>
        </a:xfrm>
        <a:prstGeom prst="rect">
          <a:avLst/>
        </a:prstGeom>
        <a:solidFill>
          <a:schemeClr val="accent5">
            <a:hueOff val="-14215414"/>
            <a:satOff val="8079"/>
            <a:lumOff val="-6667"/>
            <a:alphaOff val="0"/>
          </a:schemeClr>
        </a:solidFill>
        <a:ln w="12700" cap="flat" cmpd="sng" algn="ctr">
          <a:solidFill>
            <a:schemeClr val="accent5">
              <a:hueOff val="-14215414"/>
              <a:satOff val="8079"/>
              <a:lumOff val="-666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07" tIns="123493" rIns="62507" bIns="123493"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0" y="2652865"/>
        <a:ext cx="1181236" cy="1250213"/>
      </dsp:txXfrm>
    </dsp:sp>
    <dsp:sp modelId="{4B10D856-55AC-4794-8464-35475F9C5AE6}">
      <dsp:nvSpPr>
        <dsp:cNvPr id="0" name=""/>
        <dsp:cNvSpPr/>
      </dsp:nvSpPr>
      <dsp:spPr>
        <a:xfrm>
          <a:off x="1181236" y="3978091"/>
          <a:ext cx="4724944" cy="1250213"/>
        </a:xfrm>
        <a:prstGeom prst="rect">
          <a:avLst/>
        </a:prstGeom>
        <a:solidFill>
          <a:schemeClr val="accent5">
            <a:tint val="40000"/>
            <a:alpha val="90000"/>
            <a:hueOff val="-21336812"/>
            <a:satOff val="4612"/>
            <a:lumOff val="-1874"/>
            <a:alphaOff val="0"/>
          </a:schemeClr>
        </a:solidFill>
        <a:ln w="12700" cap="flat" cmpd="sng" algn="ctr">
          <a:solidFill>
            <a:schemeClr val="accent5">
              <a:tint val="40000"/>
              <a:alpha val="90000"/>
              <a:hueOff val="-21336812"/>
              <a:satOff val="4612"/>
              <a:lumOff val="-18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677" tIns="317554" rIns="91677" bIns="317554" numCol="1" spcCol="1270" anchor="ctr" anchorCtr="0">
          <a:noAutofit/>
        </a:bodyPr>
        <a:lstStyle/>
        <a:p>
          <a:pPr marL="0" lvl="0" indent="0" algn="l" defTabSz="1066800">
            <a:lnSpc>
              <a:spcPct val="90000"/>
            </a:lnSpc>
            <a:spcBef>
              <a:spcPct val="0"/>
            </a:spcBef>
            <a:spcAft>
              <a:spcPct val="35000"/>
            </a:spcAft>
            <a:buNone/>
          </a:pPr>
          <a:r>
            <a:rPr lang="en-US" sz="2400" kern="1200" dirty="0"/>
            <a:t>Consult with unbiased experts</a:t>
          </a:r>
        </a:p>
      </dsp:txBody>
      <dsp:txXfrm>
        <a:off x="1181236" y="3978091"/>
        <a:ext cx="4724944" cy="1250213"/>
      </dsp:txXfrm>
    </dsp:sp>
    <dsp:sp modelId="{EC78DCF1-8902-4266-B3CC-D5D3567AC655}">
      <dsp:nvSpPr>
        <dsp:cNvPr id="0" name=""/>
        <dsp:cNvSpPr/>
      </dsp:nvSpPr>
      <dsp:spPr>
        <a:xfrm>
          <a:off x="0" y="3978091"/>
          <a:ext cx="1181236" cy="1250213"/>
        </a:xfrm>
        <a:prstGeom prst="rect">
          <a:avLst/>
        </a:prstGeom>
        <a:solidFill>
          <a:schemeClr val="accent5">
            <a:hueOff val="-21323121"/>
            <a:satOff val="12119"/>
            <a:lumOff val="-10000"/>
            <a:alphaOff val="0"/>
          </a:schemeClr>
        </a:solidFill>
        <a:ln w="12700" cap="flat" cmpd="sng" algn="ctr">
          <a:solidFill>
            <a:schemeClr val="accent5">
              <a:hueOff val="-21323121"/>
              <a:satOff val="12119"/>
              <a:lumOff val="-100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07" tIns="123493" rIns="62507" bIns="123493"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0" y="3978091"/>
        <a:ext cx="1181236" cy="125021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3/13/2023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96685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6379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5983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1254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3/13/2023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29619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2553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5857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2955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4310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3/13/2023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79700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3/13/2023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3322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3/13/2023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1721510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ftr="0" dt="0"/>
  <p:txStyles>
    <p:titleStyle>
      <a:lvl1pPr algn="l" defTabSz="914400" rtl="0" eaLnBrk="1" latinLnBrk="0" hangingPunct="1">
        <a:lnSpc>
          <a:spcPct val="90000"/>
        </a:lnSpc>
        <a:spcBef>
          <a:spcPct val="0"/>
        </a:spcBef>
        <a:buNone/>
        <a:defRPr lang="en-US" sz="3800" i="1"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kmiller@surfcoastlaw.com" TargetMode="External"/><Relationship Id="rId2" Type="http://schemas.openxmlformats.org/officeDocument/2006/relationships/hyperlink" Target="mailto:bcasey@surfcoastlaw.com" TargetMode="External"/><Relationship Id="rId1" Type="http://schemas.openxmlformats.org/officeDocument/2006/relationships/slideLayout" Target="../slideLayouts/slideLayout4.xml"/><Relationship Id="rId6" Type="http://schemas.openxmlformats.org/officeDocument/2006/relationships/image" Target="../media/image23.jpeg"/><Relationship Id="rId5" Type="http://schemas.openxmlformats.org/officeDocument/2006/relationships/hyperlink" Target="mailto:breid@surfcoastlaw.com" TargetMode="External"/><Relationship Id="rId4" Type="http://schemas.openxmlformats.org/officeDocument/2006/relationships/hyperlink" Target="mailto:ewollett@surfcoastlaw.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66516C9-75F1-7A06-7644-FA96AD2F871B}"/>
              </a:ext>
            </a:extLst>
          </p:cNvPr>
          <p:cNvPicPr>
            <a:picLocks noChangeAspect="1"/>
          </p:cNvPicPr>
          <p:nvPr/>
        </p:nvPicPr>
        <p:blipFill rotWithShape="1">
          <a:blip r:embed="rId2"/>
          <a:srcRect l="1393" r="9718"/>
          <a:stretch/>
        </p:blipFill>
        <p:spPr>
          <a:xfrm>
            <a:off x="0" y="0"/>
            <a:ext cx="12191980" cy="6858000"/>
          </a:xfrm>
          <a:prstGeom prst="rect">
            <a:avLst/>
          </a:prstGeom>
        </p:spPr>
      </p:pic>
      <p:sp useBgFill="1">
        <p:nvSpPr>
          <p:cNvPr id="16" name="Rectangle 15">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8" name="Rectangle 17">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40BD69B9-3948-5BA4-9828-C98A3DEEDB01}"/>
              </a:ext>
            </a:extLst>
          </p:cNvPr>
          <p:cNvSpPr>
            <a:spLocks noGrp="1"/>
          </p:cNvSpPr>
          <p:nvPr>
            <p:ph type="ctrTitle"/>
          </p:nvPr>
        </p:nvSpPr>
        <p:spPr>
          <a:xfrm>
            <a:off x="1771132" y="2091263"/>
            <a:ext cx="8649738" cy="2590800"/>
          </a:xfrm>
        </p:spPr>
        <p:txBody>
          <a:bodyPr>
            <a:normAutofit/>
          </a:bodyPr>
          <a:lstStyle/>
          <a:p>
            <a:r>
              <a:rPr lang="en-US" dirty="0"/>
              <a:t>Do’s &amp; Don’ts </a:t>
            </a:r>
            <a:br>
              <a:rPr lang="en-US" dirty="0"/>
            </a:br>
            <a:r>
              <a:rPr lang="en-US" dirty="0"/>
              <a:t>for D’s &amp; O’s</a:t>
            </a:r>
          </a:p>
        </p:txBody>
      </p:sp>
      <p:sp>
        <p:nvSpPr>
          <p:cNvPr id="3" name="Subtitle 2">
            <a:extLst>
              <a:ext uri="{FF2B5EF4-FFF2-40B4-BE49-F238E27FC236}">
                <a16:creationId xmlns:a16="http://schemas.microsoft.com/office/drawing/2014/main" id="{65BDF3BF-685B-5F09-36C2-8638CC7508A0}"/>
              </a:ext>
            </a:extLst>
          </p:cNvPr>
          <p:cNvSpPr>
            <a:spLocks noGrp="1"/>
          </p:cNvSpPr>
          <p:nvPr>
            <p:ph type="subTitle" idx="1"/>
          </p:nvPr>
        </p:nvSpPr>
        <p:spPr>
          <a:xfrm>
            <a:off x="1771130" y="4682062"/>
            <a:ext cx="8652788" cy="764323"/>
          </a:xfrm>
        </p:spPr>
        <p:txBody>
          <a:bodyPr>
            <a:normAutofit fontScale="85000" lnSpcReduction="10000"/>
          </a:bodyPr>
          <a:lstStyle/>
          <a:p>
            <a:r>
              <a:rPr lang="en-US" sz="2400" dirty="0"/>
              <a:t>All About Condo/HOA Board Member Liability</a:t>
            </a:r>
          </a:p>
          <a:p>
            <a:r>
              <a:rPr lang="en-US" sz="2400" i="1" dirty="0"/>
              <a:t>Presented by </a:t>
            </a:r>
            <a:r>
              <a:rPr lang="en-US" sz="2400" dirty="0"/>
              <a:t>Erin Wollett &amp; Barbara Reid of Wright &amp; Casey, P.A.</a:t>
            </a:r>
          </a:p>
        </p:txBody>
      </p:sp>
      <p:sp>
        <p:nvSpPr>
          <p:cNvPr id="20" name="Rectangle 19">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873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alpha val="4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itle 1">
            <a:extLst>
              <a:ext uri="{FF2B5EF4-FFF2-40B4-BE49-F238E27FC236}">
                <a16:creationId xmlns:a16="http://schemas.microsoft.com/office/drawing/2014/main" id="{76A15C4D-26D9-53AB-0914-132F1CC54417}"/>
              </a:ext>
            </a:extLst>
          </p:cNvPr>
          <p:cNvSpPr>
            <a:spLocks noGrp="1"/>
          </p:cNvSpPr>
          <p:nvPr>
            <p:ph type="title"/>
          </p:nvPr>
        </p:nvSpPr>
        <p:spPr>
          <a:xfrm>
            <a:off x="983887" y="1185059"/>
            <a:ext cx="3491832" cy="4487882"/>
          </a:xfrm>
        </p:spPr>
        <p:txBody>
          <a:bodyPr>
            <a:normAutofit/>
          </a:bodyPr>
          <a:lstStyle/>
          <a:p>
            <a:pPr algn="ctr"/>
            <a:r>
              <a:rPr lang="en-US" sz="7200" dirty="0">
                <a:solidFill>
                  <a:srgbClr val="FFFFFF"/>
                </a:solidFill>
              </a:rPr>
              <a:t>DON’T</a:t>
            </a:r>
          </a:p>
        </p:txBody>
      </p:sp>
      <p:sp>
        <p:nvSpPr>
          <p:cNvPr id="14" name="Rectangle 13">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BC4E1FD8-A469-7362-1E25-30BF92E4F33A}"/>
              </a:ext>
            </a:extLst>
          </p:cNvPr>
          <p:cNvSpPr>
            <a:spLocks noGrp="1"/>
          </p:cNvSpPr>
          <p:nvPr>
            <p:ph idx="1"/>
          </p:nvPr>
        </p:nvSpPr>
        <p:spPr>
          <a:xfrm>
            <a:off x="6096000" y="936416"/>
            <a:ext cx="5178168" cy="4985169"/>
          </a:xfrm>
        </p:spPr>
        <p:txBody>
          <a:bodyPr anchor="ctr">
            <a:normAutofit/>
          </a:bodyPr>
          <a:lstStyle/>
          <a:p>
            <a:pPr>
              <a:buFont typeface="Wingdings" panose="05000000000000000000" pitchFamily="2" charset="2"/>
              <a:buChar char="§"/>
            </a:pPr>
            <a:r>
              <a:rPr lang="en-US" sz="2400" dirty="0"/>
              <a:t>Use your position for personal benefit</a:t>
            </a:r>
          </a:p>
          <a:p>
            <a:pPr>
              <a:buFont typeface="Wingdings" panose="05000000000000000000" pitchFamily="2" charset="2"/>
              <a:buChar char="§"/>
            </a:pPr>
            <a:r>
              <a:rPr lang="en-US" sz="2400" dirty="0"/>
              <a:t>Ignore statutory requirements</a:t>
            </a:r>
          </a:p>
          <a:p>
            <a:pPr>
              <a:buFont typeface="Wingdings" panose="05000000000000000000" pitchFamily="2" charset="2"/>
              <a:buChar char="§"/>
            </a:pPr>
            <a:r>
              <a:rPr lang="en-US" sz="2400" dirty="0"/>
              <a:t>Accept kickbacks </a:t>
            </a:r>
          </a:p>
          <a:p>
            <a:pPr>
              <a:buFont typeface="Wingdings" panose="05000000000000000000" pitchFamily="2" charset="2"/>
              <a:buChar char="§"/>
            </a:pPr>
            <a:r>
              <a:rPr lang="en-US" sz="2400" dirty="0"/>
              <a:t>Engage in a beneficial transaction with association without full disclosure per F.S. 718.3027 (condos only) and 617.0832</a:t>
            </a:r>
          </a:p>
          <a:p>
            <a:pPr marL="274320" lvl="1" indent="0">
              <a:buNone/>
            </a:pPr>
            <a:endParaRPr lang="en-US" sz="2000" dirty="0"/>
          </a:p>
          <a:p>
            <a:pPr marL="0" indent="0">
              <a:buNone/>
            </a:pPr>
            <a:endParaRPr lang="en-US" sz="2000" dirty="0"/>
          </a:p>
        </p:txBody>
      </p:sp>
    </p:spTree>
    <p:extLst>
      <p:ext uri="{BB962C8B-B14F-4D97-AF65-F5344CB8AC3E}">
        <p14:creationId xmlns:p14="http://schemas.microsoft.com/office/powerpoint/2010/main" val="3832369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5" name="Rectangle 54">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57" name="Rectangle 56">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59" name="Rectangle 58">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1" name="Group 6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62" name="Straight Connector 61">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66" name="Rectangle 65">
            <a:extLst>
              <a:ext uri="{FF2B5EF4-FFF2-40B4-BE49-F238E27FC236}">
                <a16:creationId xmlns:a16="http://schemas.microsoft.com/office/drawing/2014/main" id="{1DAC2350-FA6C-4B24-9A17-926C160E8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68" name="Rectangle 67">
            <a:extLst>
              <a:ext uri="{FF2B5EF4-FFF2-40B4-BE49-F238E27FC236}">
                <a16:creationId xmlns:a16="http://schemas.microsoft.com/office/drawing/2014/main" id="{2A637C44-0146-4C54-A1A1-57BC8E6C3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bg1">
              <a:lumMod val="75000"/>
              <a:lumOff val="25000"/>
            </a:schemeClr>
          </a:solidFill>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934CF7E7-B302-9698-345F-4F3627C61B3E}"/>
              </a:ext>
            </a:extLst>
          </p:cNvPr>
          <p:cNvSpPr>
            <a:spLocks noGrp="1"/>
          </p:cNvSpPr>
          <p:nvPr>
            <p:ph type="title"/>
          </p:nvPr>
        </p:nvSpPr>
        <p:spPr>
          <a:xfrm>
            <a:off x="1241170" y="3755360"/>
            <a:ext cx="9732773" cy="1465112"/>
          </a:xfrm>
        </p:spPr>
        <p:txBody>
          <a:bodyPr vert="horz" lIns="91440" tIns="45720" rIns="91440" bIns="45720" rtlCol="0" anchor="ctr">
            <a:normAutofit/>
          </a:bodyPr>
          <a:lstStyle/>
          <a:p>
            <a:r>
              <a:rPr lang="en-US" sz="7200" dirty="0"/>
              <a:t>CIVIL LIABILITY</a:t>
            </a:r>
          </a:p>
        </p:txBody>
      </p:sp>
      <p:sp>
        <p:nvSpPr>
          <p:cNvPr id="5" name="Text Placeholder 4">
            <a:extLst>
              <a:ext uri="{FF2B5EF4-FFF2-40B4-BE49-F238E27FC236}">
                <a16:creationId xmlns:a16="http://schemas.microsoft.com/office/drawing/2014/main" id="{E2B4109D-8071-C0F9-C6BB-40E39C70C2B7}"/>
              </a:ext>
            </a:extLst>
          </p:cNvPr>
          <p:cNvSpPr>
            <a:spLocks noGrp="1"/>
          </p:cNvSpPr>
          <p:nvPr>
            <p:ph type="body" idx="1"/>
          </p:nvPr>
        </p:nvSpPr>
        <p:spPr>
          <a:xfrm>
            <a:off x="1371600" y="5220472"/>
            <a:ext cx="9517450" cy="638904"/>
          </a:xfrm>
        </p:spPr>
        <p:txBody>
          <a:bodyPr vert="horz" lIns="91440" tIns="45720" rIns="91440" bIns="45720" rtlCol="0">
            <a:normAutofit/>
          </a:bodyPr>
          <a:lstStyle/>
          <a:p>
            <a:pPr>
              <a:lnSpc>
                <a:spcPct val="100000"/>
              </a:lnSpc>
              <a:spcBef>
                <a:spcPts val="0"/>
              </a:spcBef>
            </a:pPr>
            <a:endParaRPr lang="en-US" spc="80"/>
          </a:p>
        </p:txBody>
      </p:sp>
      <p:sp>
        <p:nvSpPr>
          <p:cNvPr id="70" name="Rectangle 69">
            <a:extLst>
              <a:ext uri="{FF2B5EF4-FFF2-40B4-BE49-F238E27FC236}">
                <a16:creationId xmlns:a16="http://schemas.microsoft.com/office/drawing/2014/main" id="{6AB310E7-DE5C-4964-8CBB-E87A22B5B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2" name="Straight Connector 71">
            <a:extLst>
              <a:ext uri="{FF2B5EF4-FFF2-40B4-BE49-F238E27FC236}">
                <a16:creationId xmlns:a16="http://schemas.microsoft.com/office/drawing/2014/main" id="{BC6D0BA2-2FCA-496D-A55A-C56A7B3E09D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A158404-99A1-4EB0-B63C-8744C273AC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1848EA8-FE52-4762-AE9B-5D1DD4C336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9" name="Graphic 8" descr="Gavel">
            <a:extLst>
              <a:ext uri="{FF2B5EF4-FFF2-40B4-BE49-F238E27FC236}">
                <a16:creationId xmlns:a16="http://schemas.microsoft.com/office/drawing/2014/main" id="{E58377FA-27C7-FFA3-3629-41A2222026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2937" y="1395172"/>
            <a:ext cx="2216708" cy="2216708"/>
          </a:xfrm>
          <a:prstGeom prst="rect">
            <a:avLst/>
          </a:prstGeom>
        </p:spPr>
      </p:pic>
    </p:spTree>
    <p:extLst>
      <p:ext uri="{BB962C8B-B14F-4D97-AF65-F5344CB8AC3E}">
        <p14:creationId xmlns:p14="http://schemas.microsoft.com/office/powerpoint/2010/main" val="32269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42C3AAE4-B02E-8D43-A956-9415D544E98B}"/>
              </a:ext>
            </a:extLst>
          </p:cNvPr>
          <p:cNvSpPr>
            <a:spLocks noGrp="1"/>
          </p:cNvSpPr>
          <p:nvPr>
            <p:ph type="title"/>
          </p:nvPr>
        </p:nvSpPr>
        <p:spPr>
          <a:xfrm>
            <a:off x="1175512" y="665019"/>
            <a:ext cx="9792208" cy="1219199"/>
          </a:xfrm>
        </p:spPr>
        <p:txBody>
          <a:bodyPr>
            <a:normAutofit/>
          </a:bodyPr>
          <a:lstStyle/>
          <a:p>
            <a:r>
              <a:rPr lang="en-US" dirty="0"/>
              <a:t>Negligence</a:t>
            </a:r>
          </a:p>
        </p:txBody>
      </p:sp>
      <p:sp>
        <p:nvSpPr>
          <p:cNvPr id="3" name="Content Placeholder 2">
            <a:extLst>
              <a:ext uri="{FF2B5EF4-FFF2-40B4-BE49-F238E27FC236}">
                <a16:creationId xmlns:a16="http://schemas.microsoft.com/office/drawing/2014/main" id="{A576D3CB-694B-B514-07A0-377FA62158A2}"/>
              </a:ext>
            </a:extLst>
          </p:cNvPr>
          <p:cNvSpPr>
            <a:spLocks noGrp="1"/>
          </p:cNvSpPr>
          <p:nvPr>
            <p:ph idx="1"/>
          </p:nvPr>
        </p:nvSpPr>
        <p:spPr>
          <a:xfrm>
            <a:off x="1175512" y="1967345"/>
            <a:ext cx="9792208" cy="4054764"/>
          </a:xfrm>
        </p:spPr>
        <p:txBody>
          <a:bodyPr>
            <a:normAutofit lnSpcReduction="10000"/>
          </a:bodyPr>
          <a:lstStyle/>
          <a:p>
            <a:pPr marL="0" indent="0">
              <a:buNone/>
            </a:pPr>
            <a:r>
              <a:rPr lang="en-US" sz="1800" dirty="0"/>
              <a:t>Negligence is the failure to use reasonable care, which is the care that a reasonably careful person would use under like circumstances. Stated differently, negligence is doing something that a reasonably careful person would not do under like circumstances or failing to do something that a reasonably careful person would do under like circumstances.</a:t>
            </a:r>
          </a:p>
          <a:p>
            <a:pPr marL="0" indent="0">
              <a:buNone/>
            </a:pPr>
            <a:r>
              <a:rPr lang="en-US" sz="1800" b="1" dirty="0"/>
              <a:t>As a general rule, board members are not personally liable for negligent acts</a:t>
            </a:r>
            <a:r>
              <a:rPr lang="en-US" sz="1800" dirty="0"/>
              <a:t>. Actual wrongdoing in required to impose personal liability:</a:t>
            </a:r>
          </a:p>
          <a:p>
            <a:pPr marL="2317120" lvl="8" indent="0">
              <a:buNone/>
            </a:pPr>
            <a:r>
              <a:rPr lang="en-US" sz="1800" dirty="0"/>
              <a:t>		Fraud	</a:t>
            </a:r>
          </a:p>
          <a:p>
            <a:pPr marL="2317120" lvl="8" indent="0">
              <a:buNone/>
            </a:pPr>
            <a:r>
              <a:rPr lang="en-US" sz="1800" dirty="0"/>
              <a:t>		Self-dealing</a:t>
            </a:r>
          </a:p>
          <a:p>
            <a:pPr marL="2317120" lvl="8" indent="0">
              <a:buNone/>
            </a:pPr>
            <a:r>
              <a:rPr lang="en-US" sz="1800" dirty="0"/>
              <a:t>		Unjust enrichment</a:t>
            </a:r>
          </a:p>
          <a:p>
            <a:pPr marL="2317120" lvl="8" indent="0">
              <a:buNone/>
            </a:pPr>
            <a:r>
              <a:rPr lang="en-US" sz="1800" dirty="0"/>
              <a:t>		Breach of trust</a:t>
            </a:r>
          </a:p>
          <a:p>
            <a:pPr marL="2317120" lvl="8" indent="0">
              <a:buNone/>
            </a:pPr>
            <a:r>
              <a:rPr lang="en-US" sz="1800" dirty="0"/>
              <a:t>		Ratification of civil rights violations</a:t>
            </a:r>
          </a:p>
          <a:p>
            <a:pPr marL="2317120" lvl="8" indent="0">
              <a:buNone/>
            </a:pPr>
            <a:r>
              <a:rPr lang="en-US" sz="1800" dirty="0"/>
              <a:t>		“Willful misconduct” </a:t>
            </a:r>
          </a:p>
          <a:p>
            <a:pPr marL="0" indent="0">
              <a:buNone/>
            </a:pPr>
            <a:endParaRPr lang="en-US" sz="1600" dirty="0"/>
          </a:p>
        </p:txBody>
      </p:sp>
    </p:spTree>
    <p:extLst>
      <p:ext uri="{BB962C8B-B14F-4D97-AF65-F5344CB8AC3E}">
        <p14:creationId xmlns:p14="http://schemas.microsoft.com/office/powerpoint/2010/main" val="100969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854F451D-74E5-F8BA-6628-E21B96EF9382}"/>
              </a:ext>
            </a:extLst>
          </p:cNvPr>
          <p:cNvSpPr>
            <a:spLocks noGrp="1"/>
          </p:cNvSpPr>
          <p:nvPr>
            <p:ph type="title"/>
          </p:nvPr>
        </p:nvSpPr>
        <p:spPr>
          <a:xfrm>
            <a:off x="1199896" y="637309"/>
            <a:ext cx="9792208" cy="1357746"/>
          </a:xfrm>
        </p:spPr>
        <p:txBody>
          <a:bodyPr>
            <a:normAutofit/>
          </a:bodyPr>
          <a:lstStyle/>
          <a:p>
            <a:r>
              <a:rPr lang="en-US" dirty="0"/>
              <a:t>Business Judgment Rule</a:t>
            </a:r>
          </a:p>
        </p:txBody>
      </p:sp>
      <p:sp>
        <p:nvSpPr>
          <p:cNvPr id="3" name="Content Placeholder 2">
            <a:extLst>
              <a:ext uri="{FF2B5EF4-FFF2-40B4-BE49-F238E27FC236}">
                <a16:creationId xmlns:a16="http://schemas.microsoft.com/office/drawing/2014/main" id="{CC94FCAA-0562-D66D-9194-2CB041FEF787}"/>
              </a:ext>
            </a:extLst>
          </p:cNvPr>
          <p:cNvSpPr>
            <a:spLocks noGrp="1"/>
          </p:cNvSpPr>
          <p:nvPr>
            <p:ph idx="1"/>
          </p:nvPr>
        </p:nvSpPr>
        <p:spPr>
          <a:xfrm>
            <a:off x="1175512" y="1995055"/>
            <a:ext cx="9792208" cy="3970656"/>
          </a:xfrm>
        </p:spPr>
        <p:txBody>
          <a:bodyPr>
            <a:normAutofit fontScale="92500"/>
          </a:bodyPr>
          <a:lstStyle/>
          <a:p>
            <a:pPr marL="0" indent="0">
              <a:buNone/>
            </a:pPr>
            <a:r>
              <a:rPr lang="en-US" sz="2000" dirty="0"/>
              <a:t>The “business judgment rule” protects the board’s business judgment as long as the board:</a:t>
            </a:r>
          </a:p>
          <a:p>
            <a:pPr marL="0" indent="0">
              <a:buNone/>
            </a:pPr>
            <a:r>
              <a:rPr lang="en-US" sz="2000" dirty="0"/>
              <a:t>	1.	had the power it purported to exercise, and </a:t>
            </a:r>
          </a:p>
          <a:p>
            <a:pPr marL="0" indent="0">
              <a:buNone/>
            </a:pPr>
            <a:r>
              <a:rPr lang="en-US" sz="2000" dirty="0"/>
              <a:t>	2.	acted in a reasonable manner</a:t>
            </a:r>
          </a:p>
          <a:p>
            <a:pPr marL="0" indent="0">
              <a:buNone/>
            </a:pPr>
            <a:r>
              <a:rPr lang="en-US" sz="2000" dirty="0"/>
              <a:t>“Reasonable” = not arbitrary, capricious, or in bad faith</a:t>
            </a:r>
          </a:p>
          <a:p>
            <a:pPr marL="0" indent="0">
              <a:buNone/>
            </a:pPr>
            <a:r>
              <a:rPr lang="en-US" sz="2000" dirty="0"/>
              <a:t>The rule prevents a factfinder (arbitrator, judge, or jury) from using hindsight to second-guess the board members’ business decisions. </a:t>
            </a:r>
          </a:p>
          <a:p>
            <a:pPr marL="0" indent="0">
              <a:buNone/>
            </a:pPr>
            <a:r>
              <a:rPr lang="en-US" sz="2000" dirty="0"/>
              <a:t>Reliance on the opinion of an expert may support a finding that board acted reasonably. HOWEVER, reliance on a board member with relevant expertise may not trigger rule because the board member would not be unbiased.</a:t>
            </a:r>
          </a:p>
          <a:p>
            <a:pPr marL="0" indent="0">
              <a:buNone/>
            </a:pPr>
            <a:endParaRPr lang="en-US" sz="2000" dirty="0"/>
          </a:p>
        </p:txBody>
      </p:sp>
    </p:spTree>
    <p:extLst>
      <p:ext uri="{BB962C8B-B14F-4D97-AF65-F5344CB8AC3E}">
        <p14:creationId xmlns:p14="http://schemas.microsoft.com/office/powerpoint/2010/main" val="417811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7" name="Rectangle 16">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CBF1BB9-5D67-0FD7-CF84-E3516E0EA920}"/>
              </a:ext>
            </a:extLst>
          </p:cNvPr>
          <p:cNvSpPr>
            <a:spLocks noGrp="1"/>
          </p:cNvSpPr>
          <p:nvPr>
            <p:ph type="title"/>
          </p:nvPr>
        </p:nvSpPr>
        <p:spPr>
          <a:xfrm>
            <a:off x="1175512" y="609600"/>
            <a:ext cx="9792208" cy="1304783"/>
          </a:xfrm>
        </p:spPr>
        <p:txBody>
          <a:bodyPr>
            <a:normAutofit/>
          </a:bodyPr>
          <a:lstStyle/>
          <a:p>
            <a:r>
              <a:rPr lang="en-US" dirty="0"/>
              <a:t>Business Judgment Rule</a:t>
            </a:r>
          </a:p>
        </p:txBody>
      </p:sp>
      <p:sp>
        <p:nvSpPr>
          <p:cNvPr id="3" name="Content Placeholder 2">
            <a:extLst>
              <a:ext uri="{FF2B5EF4-FFF2-40B4-BE49-F238E27FC236}">
                <a16:creationId xmlns:a16="http://schemas.microsoft.com/office/drawing/2014/main" id="{3CD4A263-59DE-A28E-B6DA-8EF8F1F94F08}"/>
              </a:ext>
            </a:extLst>
          </p:cNvPr>
          <p:cNvSpPr>
            <a:spLocks noGrp="1"/>
          </p:cNvSpPr>
          <p:nvPr>
            <p:ph idx="1"/>
          </p:nvPr>
        </p:nvSpPr>
        <p:spPr>
          <a:xfrm>
            <a:off x="1175512" y="2068946"/>
            <a:ext cx="9792208" cy="3896766"/>
          </a:xfrm>
        </p:spPr>
        <p:txBody>
          <a:bodyPr>
            <a:normAutofit/>
          </a:bodyPr>
          <a:lstStyle/>
          <a:p>
            <a:pPr marL="0" indent="0">
              <a:buNone/>
            </a:pPr>
            <a:r>
              <a:rPr lang="en-US" sz="2400" dirty="0"/>
              <a:t>The business judgment rule does not protect the board from liability arising from:</a:t>
            </a:r>
          </a:p>
          <a:p>
            <a:r>
              <a:rPr lang="en-US" sz="2400" dirty="0"/>
              <a:t>violations of law that are inherently incompatible with good faith and honest judgment</a:t>
            </a:r>
          </a:p>
          <a:p>
            <a:r>
              <a:rPr lang="en-US" sz="2400" dirty="0"/>
              <a:t>breaking contractual obligations with third parties</a:t>
            </a:r>
          </a:p>
          <a:p>
            <a:pPr marL="0" indent="0">
              <a:buNone/>
            </a:pPr>
            <a:endParaRPr lang="en-US" dirty="0"/>
          </a:p>
        </p:txBody>
      </p:sp>
    </p:spTree>
    <p:extLst>
      <p:ext uri="{BB962C8B-B14F-4D97-AF65-F5344CB8AC3E}">
        <p14:creationId xmlns:p14="http://schemas.microsoft.com/office/powerpoint/2010/main" val="3316549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E50F9A5C-3D94-A953-FF5B-6F320DA9B3A3}"/>
              </a:ext>
            </a:extLst>
          </p:cNvPr>
          <p:cNvSpPr>
            <a:spLocks noGrp="1"/>
          </p:cNvSpPr>
          <p:nvPr>
            <p:ph type="title"/>
          </p:nvPr>
        </p:nvSpPr>
        <p:spPr>
          <a:xfrm>
            <a:off x="1175512" y="609600"/>
            <a:ext cx="9792208" cy="1304783"/>
          </a:xfrm>
        </p:spPr>
        <p:txBody>
          <a:bodyPr>
            <a:normAutofit/>
          </a:bodyPr>
          <a:lstStyle/>
          <a:p>
            <a:r>
              <a:rPr lang="en-US" dirty="0"/>
              <a:t>Liability for Monetary Damages</a:t>
            </a:r>
          </a:p>
        </p:txBody>
      </p:sp>
      <p:sp>
        <p:nvSpPr>
          <p:cNvPr id="3" name="Content Placeholder 2">
            <a:extLst>
              <a:ext uri="{FF2B5EF4-FFF2-40B4-BE49-F238E27FC236}">
                <a16:creationId xmlns:a16="http://schemas.microsoft.com/office/drawing/2014/main" id="{7FF40228-DFD0-BA56-2A0F-2B8FFF8C3178}"/>
              </a:ext>
            </a:extLst>
          </p:cNvPr>
          <p:cNvSpPr>
            <a:spLocks noGrp="1"/>
          </p:cNvSpPr>
          <p:nvPr>
            <p:ph idx="1"/>
          </p:nvPr>
        </p:nvSpPr>
        <p:spPr>
          <a:xfrm>
            <a:off x="1175512" y="1914383"/>
            <a:ext cx="9792208" cy="4051328"/>
          </a:xfrm>
        </p:spPr>
        <p:txBody>
          <a:bodyPr>
            <a:normAutofit/>
          </a:bodyPr>
          <a:lstStyle/>
          <a:p>
            <a:pPr marL="0" indent="0">
              <a:buNone/>
            </a:pPr>
            <a:r>
              <a:rPr lang="en-US" sz="1800" dirty="0"/>
              <a:t>The Condo Act provides that a director or officer shall be liable for monetary damages arising from a breach of fiduciary duty in the following circumstances:</a:t>
            </a:r>
          </a:p>
          <a:p>
            <a:r>
              <a:rPr lang="en-US" sz="1800" dirty="0"/>
              <a:t>Breach of duty results in a violation of law;</a:t>
            </a:r>
          </a:p>
          <a:p>
            <a:r>
              <a:rPr lang="en-US" sz="1800" dirty="0"/>
              <a:t>Engaging in transaction from which the director or officer derives improper personal benefit, either directly or indirectly;</a:t>
            </a:r>
          </a:p>
          <a:p>
            <a:r>
              <a:rPr lang="en-US" sz="1800" dirty="0"/>
              <a:t>Breach of duties constitutes recklessness or an act or omission in bad faith, with malicious purpose, or in a manner exhibiting wanton and willful disregard of human rights, safety, or property.</a:t>
            </a:r>
          </a:p>
        </p:txBody>
      </p:sp>
    </p:spTree>
    <p:extLst>
      <p:ext uri="{BB962C8B-B14F-4D97-AF65-F5344CB8AC3E}">
        <p14:creationId xmlns:p14="http://schemas.microsoft.com/office/powerpoint/2010/main" val="2417541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3F7F9411-9473-1E30-B84E-3CB91399CC4E}"/>
              </a:ext>
            </a:extLst>
          </p:cNvPr>
          <p:cNvSpPr>
            <a:spLocks noGrp="1"/>
          </p:cNvSpPr>
          <p:nvPr>
            <p:ph type="title"/>
          </p:nvPr>
        </p:nvSpPr>
        <p:spPr>
          <a:xfrm>
            <a:off x="573409" y="559477"/>
            <a:ext cx="3765200" cy="5709931"/>
          </a:xfrm>
        </p:spPr>
        <p:txBody>
          <a:bodyPr>
            <a:normAutofit/>
          </a:bodyPr>
          <a:lstStyle/>
          <a:p>
            <a:pPr algn="ctr"/>
            <a:r>
              <a:rPr lang="en-US" sz="9600" dirty="0"/>
              <a:t>DO</a:t>
            </a:r>
          </a:p>
        </p:txBody>
      </p:sp>
      <p:sp>
        <p:nvSpPr>
          <p:cNvPr id="26" name="Rectangle 25">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18" name="Content Placeholder 5">
            <a:extLst>
              <a:ext uri="{FF2B5EF4-FFF2-40B4-BE49-F238E27FC236}">
                <a16:creationId xmlns:a16="http://schemas.microsoft.com/office/drawing/2014/main" id="{627FD6FC-E88E-1356-461E-078824097FFC}"/>
              </a:ext>
            </a:extLst>
          </p:cNvPr>
          <p:cNvGraphicFramePr/>
          <p:nvPr>
            <p:extLst>
              <p:ext uri="{D42A27DB-BD31-4B8C-83A1-F6EECF244321}">
                <p14:modId xmlns:p14="http://schemas.microsoft.com/office/powerpoint/2010/main" val="2908075861"/>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862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0">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2">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31" name="Rectangle 24">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itle 1">
            <a:extLst>
              <a:ext uri="{FF2B5EF4-FFF2-40B4-BE49-F238E27FC236}">
                <a16:creationId xmlns:a16="http://schemas.microsoft.com/office/drawing/2014/main" id="{76A15C4D-26D9-53AB-0914-132F1CC54417}"/>
              </a:ext>
            </a:extLst>
          </p:cNvPr>
          <p:cNvSpPr>
            <a:spLocks noGrp="1"/>
          </p:cNvSpPr>
          <p:nvPr>
            <p:ph type="title"/>
          </p:nvPr>
        </p:nvSpPr>
        <p:spPr>
          <a:xfrm>
            <a:off x="983887" y="1185059"/>
            <a:ext cx="3491832" cy="4487882"/>
          </a:xfrm>
        </p:spPr>
        <p:txBody>
          <a:bodyPr>
            <a:normAutofit/>
          </a:bodyPr>
          <a:lstStyle/>
          <a:p>
            <a:pPr algn="ctr"/>
            <a:r>
              <a:rPr lang="en-US" sz="7200" dirty="0">
                <a:solidFill>
                  <a:srgbClr val="FFFFFF"/>
                </a:solidFill>
              </a:rPr>
              <a:t>DON’T</a:t>
            </a:r>
          </a:p>
        </p:txBody>
      </p:sp>
      <p:sp>
        <p:nvSpPr>
          <p:cNvPr id="27" name="Rectangle 26">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BC4E1FD8-A469-7362-1E25-30BF92E4F33A}"/>
              </a:ext>
            </a:extLst>
          </p:cNvPr>
          <p:cNvSpPr>
            <a:spLocks noGrp="1"/>
          </p:cNvSpPr>
          <p:nvPr>
            <p:ph idx="1"/>
          </p:nvPr>
        </p:nvSpPr>
        <p:spPr>
          <a:xfrm>
            <a:off x="6096000" y="936416"/>
            <a:ext cx="5178168" cy="4985169"/>
          </a:xfrm>
        </p:spPr>
        <p:txBody>
          <a:bodyPr anchor="ctr">
            <a:normAutofit/>
          </a:bodyPr>
          <a:lstStyle/>
          <a:p>
            <a:pPr marL="274320" lvl="1" indent="0">
              <a:buNone/>
            </a:pPr>
            <a:endParaRPr lang="en-US" sz="2000" dirty="0"/>
          </a:p>
          <a:p>
            <a:pPr marL="0" indent="0">
              <a:buNone/>
            </a:pPr>
            <a:endParaRPr lang="en-US" sz="2000" dirty="0"/>
          </a:p>
        </p:txBody>
      </p:sp>
      <p:sp>
        <p:nvSpPr>
          <p:cNvPr id="4" name="TextBox 3">
            <a:extLst>
              <a:ext uri="{FF2B5EF4-FFF2-40B4-BE49-F238E27FC236}">
                <a16:creationId xmlns:a16="http://schemas.microsoft.com/office/drawing/2014/main" id="{CE4DDA28-0AA9-FD48-98EC-CE79A3B990C9}"/>
              </a:ext>
            </a:extLst>
          </p:cNvPr>
          <p:cNvSpPr txBox="1"/>
          <p:nvPr/>
        </p:nvSpPr>
        <p:spPr>
          <a:xfrm>
            <a:off x="5807199" y="1281886"/>
            <a:ext cx="6016682" cy="3539430"/>
          </a:xfrm>
          <a:prstGeom prst="rect">
            <a:avLst/>
          </a:prstGeom>
          <a:noFill/>
        </p:spPr>
        <p:txBody>
          <a:bodyPr wrap="square" rtlCol="0" anchor="ctr">
            <a:spAutoFit/>
          </a:bodyPr>
          <a:lstStyle/>
          <a:p>
            <a:pPr marL="285750" indent="-285750">
              <a:buFont typeface="Arial" panose="020B0604020202020204" pitchFamily="34" charset="0"/>
              <a:buChar char="•"/>
            </a:pPr>
            <a:r>
              <a:rPr lang="en-US" sz="2800" dirty="0"/>
              <a:t>Do what is </a:t>
            </a:r>
            <a:r>
              <a:rPr lang="en-US" sz="2800" u="sng" dirty="0"/>
              <a:t>not</a:t>
            </a:r>
            <a:r>
              <a:rPr lang="en-US" sz="2800" dirty="0"/>
              <a:t> authorized by law or governing documents</a:t>
            </a:r>
          </a:p>
          <a:p>
            <a:endParaRPr lang="en-US" sz="2800" dirty="0"/>
          </a:p>
          <a:p>
            <a:pPr marL="285750" indent="-285750">
              <a:buFont typeface="Arial" panose="020B0604020202020204" pitchFamily="34" charset="0"/>
              <a:buChar char="•"/>
            </a:pPr>
            <a:r>
              <a:rPr lang="en-US" sz="2800" dirty="0"/>
              <a:t>Assume BJR protects you from any decision you make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Forget to document the facts supporting board action</a:t>
            </a:r>
          </a:p>
        </p:txBody>
      </p:sp>
    </p:spTree>
    <p:extLst>
      <p:ext uri="{BB962C8B-B14F-4D97-AF65-F5344CB8AC3E}">
        <p14:creationId xmlns:p14="http://schemas.microsoft.com/office/powerpoint/2010/main" val="3040020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7" name="Rectangle 26">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231902D7-2834-F82C-E83E-F20CB3B72736}"/>
              </a:ext>
            </a:extLst>
          </p:cNvPr>
          <p:cNvSpPr>
            <a:spLocks noGrp="1"/>
          </p:cNvSpPr>
          <p:nvPr>
            <p:ph type="title"/>
          </p:nvPr>
        </p:nvSpPr>
        <p:spPr>
          <a:xfrm>
            <a:off x="1306286" y="1446715"/>
            <a:ext cx="9637485" cy="3299335"/>
          </a:xfrm>
        </p:spPr>
        <p:txBody>
          <a:bodyPr vert="horz" lIns="91440" tIns="45720" rIns="91440" bIns="45720" rtlCol="0" anchor="ctr">
            <a:normAutofit/>
          </a:bodyPr>
          <a:lstStyle/>
          <a:p>
            <a:br>
              <a:rPr lang="en-US" dirty="0"/>
            </a:br>
            <a:r>
              <a:rPr lang="en-US" sz="8800" dirty="0"/>
              <a:t>Defamation</a:t>
            </a:r>
            <a:endParaRPr lang="en-US" dirty="0"/>
          </a:p>
        </p:txBody>
      </p:sp>
      <p:sp>
        <p:nvSpPr>
          <p:cNvPr id="5" name="Text Placeholder 4">
            <a:extLst>
              <a:ext uri="{FF2B5EF4-FFF2-40B4-BE49-F238E27FC236}">
                <a16:creationId xmlns:a16="http://schemas.microsoft.com/office/drawing/2014/main" id="{C5DB71F1-A8D0-A5BE-FD5F-E48282D9B3CE}"/>
              </a:ext>
            </a:extLst>
          </p:cNvPr>
          <p:cNvSpPr>
            <a:spLocks noGrp="1"/>
          </p:cNvSpPr>
          <p:nvPr>
            <p:ph type="body" idx="1"/>
          </p:nvPr>
        </p:nvSpPr>
        <p:spPr>
          <a:xfrm>
            <a:off x="1306286" y="4842627"/>
            <a:ext cx="9637485" cy="729223"/>
          </a:xfrm>
        </p:spPr>
        <p:txBody>
          <a:bodyPr vert="horz" lIns="91440" tIns="45720" rIns="91440" bIns="45720" rtlCol="0">
            <a:normAutofit/>
          </a:bodyPr>
          <a:lstStyle/>
          <a:p>
            <a:pPr>
              <a:lnSpc>
                <a:spcPct val="100000"/>
              </a:lnSpc>
              <a:spcBef>
                <a:spcPts val="0"/>
              </a:spcBef>
            </a:pPr>
            <a:r>
              <a:rPr lang="en-US" spc="80" dirty="0"/>
              <a:t>Typical rules may not apply in the community association setting.</a:t>
            </a:r>
          </a:p>
        </p:txBody>
      </p:sp>
      <p:sp>
        <p:nvSpPr>
          <p:cNvPr id="29" name="Rectangle 28">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pic>
        <p:nvPicPr>
          <p:cNvPr id="7" name="Graphic 6" descr="Chat bubble with solid fill">
            <a:extLst>
              <a:ext uri="{FF2B5EF4-FFF2-40B4-BE49-F238E27FC236}">
                <a16:creationId xmlns:a16="http://schemas.microsoft.com/office/drawing/2014/main" id="{41FDF249-DE3C-282B-A534-BFE8BD3560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62600" y="1927459"/>
            <a:ext cx="914400" cy="914400"/>
          </a:xfrm>
          <a:prstGeom prst="rect">
            <a:avLst/>
          </a:prstGeom>
        </p:spPr>
      </p:pic>
    </p:spTree>
    <p:extLst>
      <p:ext uri="{BB962C8B-B14F-4D97-AF65-F5344CB8AC3E}">
        <p14:creationId xmlns:p14="http://schemas.microsoft.com/office/powerpoint/2010/main" val="2655580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2"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4" name="Title 3">
            <a:extLst>
              <a:ext uri="{FF2B5EF4-FFF2-40B4-BE49-F238E27FC236}">
                <a16:creationId xmlns:a16="http://schemas.microsoft.com/office/drawing/2014/main" id="{4F205917-9F50-9562-7608-7A0FBD706341}"/>
              </a:ext>
            </a:extLst>
          </p:cNvPr>
          <p:cNvSpPr>
            <a:spLocks noGrp="1"/>
          </p:cNvSpPr>
          <p:nvPr>
            <p:ph type="title"/>
          </p:nvPr>
        </p:nvSpPr>
        <p:spPr>
          <a:xfrm>
            <a:off x="1175512" y="600364"/>
            <a:ext cx="9792208" cy="1314019"/>
          </a:xfrm>
        </p:spPr>
        <p:txBody>
          <a:bodyPr>
            <a:normAutofit/>
          </a:bodyPr>
          <a:lstStyle/>
          <a:p>
            <a:r>
              <a:rPr lang="en-US" dirty="0"/>
              <a:t>The Basics</a:t>
            </a:r>
          </a:p>
        </p:txBody>
      </p:sp>
      <p:sp>
        <p:nvSpPr>
          <p:cNvPr id="5" name="Content Placeholder 4">
            <a:extLst>
              <a:ext uri="{FF2B5EF4-FFF2-40B4-BE49-F238E27FC236}">
                <a16:creationId xmlns:a16="http://schemas.microsoft.com/office/drawing/2014/main" id="{56E3D356-52D0-59CB-62D3-2F3F4862DA06}"/>
              </a:ext>
            </a:extLst>
          </p:cNvPr>
          <p:cNvSpPr>
            <a:spLocks noGrp="1"/>
          </p:cNvSpPr>
          <p:nvPr>
            <p:ph idx="1"/>
          </p:nvPr>
        </p:nvSpPr>
        <p:spPr>
          <a:xfrm>
            <a:off x="1175512" y="1838036"/>
            <a:ext cx="9792208" cy="4127675"/>
          </a:xfrm>
        </p:spPr>
        <p:txBody>
          <a:bodyPr>
            <a:normAutofit/>
          </a:bodyPr>
          <a:lstStyle/>
          <a:p>
            <a:pPr marL="0" indent="0">
              <a:buNone/>
            </a:pPr>
            <a:r>
              <a:rPr lang="en-US" sz="1800" dirty="0"/>
              <a:t>Elements of defamation claim:</a:t>
            </a:r>
          </a:p>
          <a:p>
            <a:pPr marL="617220" lvl="1" indent="-342900">
              <a:buFont typeface="+mj-lt"/>
              <a:buAutoNum type="arabicPeriod"/>
            </a:pPr>
            <a:r>
              <a:rPr lang="en-US" sz="1700" dirty="0"/>
              <a:t>Publication to a third party;</a:t>
            </a:r>
          </a:p>
          <a:p>
            <a:pPr marL="617220" lvl="1" indent="-342900">
              <a:buFont typeface="+mj-lt"/>
              <a:buAutoNum type="arabicPeriod"/>
            </a:pPr>
            <a:r>
              <a:rPr lang="en-US" sz="1700" dirty="0"/>
              <a:t>Defamatory statement;</a:t>
            </a:r>
          </a:p>
          <a:p>
            <a:pPr marL="617220" lvl="1" indent="-342900">
              <a:buFont typeface="+mj-lt"/>
              <a:buAutoNum type="arabicPeriod"/>
            </a:pPr>
            <a:r>
              <a:rPr lang="en-US" sz="1700" dirty="0"/>
              <a:t>False statement of fact (not opinion);</a:t>
            </a:r>
          </a:p>
          <a:p>
            <a:pPr marL="617220" lvl="1" indent="-342900">
              <a:buFont typeface="+mj-lt"/>
              <a:buAutoNum type="arabicPeriod"/>
            </a:pPr>
            <a:r>
              <a:rPr lang="en-US" sz="1700" dirty="0"/>
              <a:t>Knowledge of falsity or reckless disregard as to falsity (i.e. “actual malice”) if statement concerns a public figure </a:t>
            </a:r>
            <a:r>
              <a:rPr lang="en-US" sz="1700" u="sng" dirty="0"/>
              <a:t>OR</a:t>
            </a:r>
            <a:r>
              <a:rPr lang="en-US" sz="1700" dirty="0"/>
              <a:t> negligence if statement concerns a private person; and</a:t>
            </a:r>
          </a:p>
          <a:p>
            <a:pPr marL="617220" lvl="1" indent="-342900">
              <a:buFont typeface="+mj-lt"/>
              <a:buAutoNum type="arabicPeriod"/>
            </a:pPr>
            <a:r>
              <a:rPr lang="en-US" sz="1700" dirty="0"/>
              <a:t>Actual damages.</a:t>
            </a:r>
          </a:p>
          <a:p>
            <a:pPr marL="274320" lvl="1" indent="0">
              <a:buNone/>
            </a:pPr>
            <a:endParaRPr lang="en-US" sz="1700" dirty="0"/>
          </a:p>
          <a:p>
            <a:pPr marL="0" indent="0">
              <a:buNone/>
            </a:pPr>
            <a:r>
              <a:rPr lang="en-US" sz="1800" dirty="0"/>
              <a:t>Directors and officers can be held personally liable for defamation even if statements are made in the course and scope of their positions. </a:t>
            </a:r>
          </a:p>
        </p:txBody>
      </p:sp>
    </p:spTree>
    <p:extLst>
      <p:ext uri="{BB962C8B-B14F-4D97-AF65-F5344CB8AC3E}">
        <p14:creationId xmlns:p14="http://schemas.microsoft.com/office/powerpoint/2010/main" val="56547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37332D71-0188-37F2-D56D-927C4C408F6E}"/>
              </a:ext>
            </a:extLst>
          </p:cNvPr>
          <p:cNvSpPr>
            <a:spLocks noGrp="1"/>
          </p:cNvSpPr>
          <p:nvPr>
            <p:ph type="title"/>
          </p:nvPr>
        </p:nvSpPr>
        <p:spPr>
          <a:xfrm>
            <a:off x="1306286" y="1446715"/>
            <a:ext cx="9637485" cy="3299335"/>
          </a:xfrm>
        </p:spPr>
        <p:txBody>
          <a:bodyPr vert="horz" lIns="91440" tIns="45720" rIns="91440" bIns="45720" rtlCol="0" anchor="ctr">
            <a:normAutofit/>
          </a:bodyPr>
          <a:lstStyle/>
          <a:p>
            <a:br>
              <a:rPr lang="en-US" sz="7200" dirty="0"/>
            </a:br>
            <a:r>
              <a:rPr lang="en-US" sz="7200" dirty="0"/>
              <a:t>FIDUCIARY DUTY</a:t>
            </a:r>
          </a:p>
        </p:txBody>
      </p:sp>
      <p:sp>
        <p:nvSpPr>
          <p:cNvPr id="3" name="Text Placeholder 2">
            <a:extLst>
              <a:ext uri="{FF2B5EF4-FFF2-40B4-BE49-F238E27FC236}">
                <a16:creationId xmlns:a16="http://schemas.microsoft.com/office/drawing/2014/main" id="{B9F1B64E-96B2-D180-27ED-74BBF602BA73}"/>
              </a:ext>
            </a:extLst>
          </p:cNvPr>
          <p:cNvSpPr>
            <a:spLocks noGrp="1"/>
          </p:cNvSpPr>
          <p:nvPr>
            <p:ph type="body" idx="1"/>
          </p:nvPr>
        </p:nvSpPr>
        <p:spPr>
          <a:xfrm>
            <a:off x="1306286" y="4842627"/>
            <a:ext cx="9637485" cy="729223"/>
          </a:xfrm>
        </p:spPr>
        <p:txBody>
          <a:bodyPr vert="horz" lIns="91440" tIns="45720" rIns="91440" bIns="45720" rtlCol="0">
            <a:normAutofit/>
          </a:bodyPr>
          <a:lstStyle/>
          <a:p>
            <a:pPr>
              <a:lnSpc>
                <a:spcPct val="100000"/>
              </a:lnSpc>
              <a:spcBef>
                <a:spcPts val="0"/>
              </a:spcBef>
            </a:pPr>
            <a:r>
              <a:rPr lang="en-US" sz="2400" dirty="0"/>
              <a:t>F.S. 718.111(1)(a), 720.303(1)</a:t>
            </a:r>
            <a:endParaRPr lang="en-US" sz="2400" spc="80" dirty="0"/>
          </a:p>
        </p:txBody>
      </p:sp>
      <p:sp>
        <p:nvSpPr>
          <p:cNvPr id="27" name="Rectangle 26">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pic>
        <p:nvPicPr>
          <p:cNvPr id="5" name="Graphic 4" descr="Shield Tick with solid fill">
            <a:extLst>
              <a:ext uri="{FF2B5EF4-FFF2-40B4-BE49-F238E27FC236}">
                <a16:creationId xmlns:a16="http://schemas.microsoft.com/office/drawing/2014/main" id="{49D6627A-8AFB-0B7A-64C2-68FEC593E9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1964614"/>
            <a:ext cx="914400" cy="914400"/>
          </a:xfrm>
          <a:prstGeom prst="rect">
            <a:avLst/>
          </a:prstGeom>
        </p:spPr>
      </p:pic>
    </p:spTree>
    <p:extLst>
      <p:ext uri="{BB962C8B-B14F-4D97-AF65-F5344CB8AC3E}">
        <p14:creationId xmlns:p14="http://schemas.microsoft.com/office/powerpoint/2010/main" val="2793735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2"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4" name="Title 3">
            <a:extLst>
              <a:ext uri="{FF2B5EF4-FFF2-40B4-BE49-F238E27FC236}">
                <a16:creationId xmlns:a16="http://schemas.microsoft.com/office/drawing/2014/main" id="{3BC45F62-597D-78DA-BFEF-66BC1862F293}"/>
              </a:ext>
            </a:extLst>
          </p:cNvPr>
          <p:cNvSpPr>
            <a:spLocks noGrp="1"/>
          </p:cNvSpPr>
          <p:nvPr>
            <p:ph type="title"/>
          </p:nvPr>
        </p:nvSpPr>
        <p:spPr>
          <a:xfrm>
            <a:off x="1175512" y="638176"/>
            <a:ext cx="9792208" cy="1276208"/>
          </a:xfrm>
        </p:spPr>
        <p:txBody>
          <a:bodyPr>
            <a:normAutofit/>
          </a:bodyPr>
          <a:lstStyle/>
          <a:p>
            <a:r>
              <a:rPr lang="en-US" dirty="0"/>
              <a:t>Directors &amp; Officers as Public Figures</a:t>
            </a:r>
          </a:p>
        </p:txBody>
      </p:sp>
      <p:sp>
        <p:nvSpPr>
          <p:cNvPr id="5" name="Content Placeholder 4">
            <a:extLst>
              <a:ext uri="{FF2B5EF4-FFF2-40B4-BE49-F238E27FC236}">
                <a16:creationId xmlns:a16="http://schemas.microsoft.com/office/drawing/2014/main" id="{0163AA7E-1DC3-0047-9925-8A284D8C063B}"/>
              </a:ext>
            </a:extLst>
          </p:cNvPr>
          <p:cNvSpPr>
            <a:spLocks noGrp="1"/>
          </p:cNvSpPr>
          <p:nvPr>
            <p:ph idx="1"/>
          </p:nvPr>
        </p:nvSpPr>
        <p:spPr>
          <a:xfrm>
            <a:off x="1175512" y="1981200"/>
            <a:ext cx="9792208" cy="3984511"/>
          </a:xfrm>
        </p:spPr>
        <p:txBody>
          <a:bodyPr>
            <a:normAutofit/>
          </a:bodyPr>
          <a:lstStyle/>
          <a:p>
            <a:pPr marL="0" indent="0">
              <a:buNone/>
            </a:pPr>
            <a:r>
              <a:rPr lang="en-US" sz="2000" dirty="0"/>
              <a:t>To be actionable, a defamatory statement concerning a public figure must be made with “actual malice”, not merely negligence.</a:t>
            </a:r>
          </a:p>
          <a:p>
            <a:pPr marL="0" indent="0">
              <a:buNone/>
            </a:pPr>
            <a:r>
              <a:rPr lang="en-US" sz="2000" dirty="0"/>
              <a:t>A director or officer may be considered a “limited public figure” in the defamation analysis because he/she has voluntarily placed himself/herself in a position implicating a legitimate public interest, engendering the possibility of public attention and scrutiny. </a:t>
            </a:r>
          </a:p>
          <a:p>
            <a:pPr marL="0" indent="0">
              <a:buNone/>
            </a:pPr>
            <a:r>
              <a:rPr lang="en-US" sz="2000" dirty="0"/>
              <a:t>“Limited public figure” position would likely extend to board candidates, committee members, and perhaps even outspoken community “activists.”</a:t>
            </a:r>
          </a:p>
          <a:p>
            <a:pPr marL="0" indent="0">
              <a:buNone/>
            </a:pPr>
            <a:r>
              <a:rPr lang="en-US" dirty="0"/>
              <a:t> </a:t>
            </a:r>
          </a:p>
        </p:txBody>
      </p:sp>
    </p:spTree>
    <p:extLst>
      <p:ext uri="{BB962C8B-B14F-4D97-AF65-F5344CB8AC3E}">
        <p14:creationId xmlns:p14="http://schemas.microsoft.com/office/powerpoint/2010/main" val="1633750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ECCF1111-5F15-EF97-F231-4AA4EA471615}"/>
              </a:ext>
            </a:extLst>
          </p:cNvPr>
          <p:cNvSpPr>
            <a:spLocks noGrp="1"/>
          </p:cNvSpPr>
          <p:nvPr>
            <p:ph type="title"/>
          </p:nvPr>
        </p:nvSpPr>
        <p:spPr>
          <a:xfrm>
            <a:off x="1175512" y="609600"/>
            <a:ext cx="9792208" cy="1126836"/>
          </a:xfrm>
        </p:spPr>
        <p:txBody>
          <a:bodyPr>
            <a:normAutofit/>
          </a:bodyPr>
          <a:lstStyle/>
          <a:p>
            <a:r>
              <a:rPr lang="en-US" dirty="0"/>
              <a:t>Conditional Privilege</a:t>
            </a:r>
          </a:p>
        </p:txBody>
      </p:sp>
      <p:sp>
        <p:nvSpPr>
          <p:cNvPr id="3" name="Content Placeholder 2">
            <a:extLst>
              <a:ext uri="{FF2B5EF4-FFF2-40B4-BE49-F238E27FC236}">
                <a16:creationId xmlns:a16="http://schemas.microsoft.com/office/drawing/2014/main" id="{C58449B9-D0AF-E860-A70F-44D6B0BE2374}"/>
              </a:ext>
            </a:extLst>
          </p:cNvPr>
          <p:cNvSpPr>
            <a:spLocks noGrp="1"/>
          </p:cNvSpPr>
          <p:nvPr>
            <p:ph idx="1"/>
          </p:nvPr>
        </p:nvSpPr>
        <p:spPr>
          <a:xfrm>
            <a:off x="1175512" y="1736436"/>
            <a:ext cx="9792208" cy="4229275"/>
          </a:xfrm>
        </p:spPr>
        <p:txBody>
          <a:bodyPr>
            <a:normAutofit/>
          </a:bodyPr>
          <a:lstStyle/>
          <a:p>
            <a:pPr marL="0" indent="0">
              <a:buNone/>
            </a:pPr>
            <a:r>
              <a:rPr lang="en-US" sz="1800" dirty="0"/>
              <a:t>A defamatory statement may be protected by a conditional privilege if it:</a:t>
            </a:r>
          </a:p>
          <a:p>
            <a:pPr marL="342900" indent="-342900">
              <a:buFont typeface="+mj-lt"/>
              <a:buAutoNum type="arabicPeriod"/>
            </a:pPr>
            <a:r>
              <a:rPr lang="en-US" sz="1800" dirty="0"/>
              <a:t>Is made in good faith;</a:t>
            </a:r>
          </a:p>
          <a:p>
            <a:pPr marL="342900" indent="-342900">
              <a:buFont typeface="+mj-lt"/>
              <a:buAutoNum type="arabicPeriod"/>
            </a:pPr>
            <a:r>
              <a:rPr lang="en-US" sz="1800" dirty="0"/>
              <a:t>Concerns a mutual interest of the publisher and audience;</a:t>
            </a:r>
          </a:p>
          <a:p>
            <a:pPr marL="342900" indent="-342900">
              <a:buFont typeface="+mj-lt"/>
              <a:buAutoNum type="arabicPeriod"/>
            </a:pPr>
            <a:r>
              <a:rPr lang="en-US" sz="1800" dirty="0"/>
              <a:t>Is limited in scope to this purpose;</a:t>
            </a:r>
          </a:p>
          <a:p>
            <a:pPr marL="342900" indent="-342900">
              <a:buFont typeface="+mj-lt"/>
              <a:buAutoNum type="arabicPeriod"/>
            </a:pPr>
            <a:r>
              <a:rPr lang="en-US" sz="1800" dirty="0"/>
              <a:t>Is made at a proper occasion; and</a:t>
            </a:r>
          </a:p>
          <a:p>
            <a:pPr marL="342900" indent="-342900">
              <a:buFont typeface="+mj-lt"/>
              <a:buAutoNum type="arabicPeriod"/>
            </a:pPr>
            <a:r>
              <a:rPr lang="en-US" sz="1800" dirty="0"/>
              <a:t>Is published in a proper manner.</a:t>
            </a:r>
          </a:p>
          <a:p>
            <a:pPr marL="0" indent="0">
              <a:buNone/>
            </a:pPr>
            <a:endParaRPr lang="en-US" sz="1800" dirty="0"/>
          </a:p>
          <a:p>
            <a:pPr marL="0" indent="0">
              <a:buNone/>
            </a:pPr>
            <a:r>
              <a:rPr lang="en-US" sz="1800" dirty="0"/>
              <a:t>Example: A statement concerning association matters made in good faith by an association member at a board or members’ meeting.</a:t>
            </a:r>
          </a:p>
        </p:txBody>
      </p:sp>
    </p:spTree>
    <p:extLst>
      <p:ext uri="{BB962C8B-B14F-4D97-AF65-F5344CB8AC3E}">
        <p14:creationId xmlns:p14="http://schemas.microsoft.com/office/powerpoint/2010/main" val="2836489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F4847AD1-617A-2AB5-2EA3-0DB344019A86}"/>
              </a:ext>
            </a:extLst>
          </p:cNvPr>
          <p:cNvSpPr>
            <a:spLocks noGrp="1"/>
          </p:cNvSpPr>
          <p:nvPr>
            <p:ph type="title"/>
          </p:nvPr>
        </p:nvSpPr>
        <p:spPr>
          <a:xfrm>
            <a:off x="676240" y="875324"/>
            <a:ext cx="3536510" cy="5093520"/>
          </a:xfrm>
        </p:spPr>
        <p:txBody>
          <a:bodyPr>
            <a:normAutofit/>
          </a:bodyPr>
          <a:lstStyle/>
          <a:p>
            <a:pPr algn="ctr"/>
            <a:r>
              <a:rPr lang="en-US" sz="9600" dirty="0">
                <a:solidFill>
                  <a:schemeClr val="tx1"/>
                </a:solidFill>
              </a:rPr>
              <a:t>DO</a:t>
            </a:r>
          </a:p>
        </p:txBody>
      </p:sp>
      <p:sp>
        <p:nvSpPr>
          <p:cNvPr id="3" name="Content Placeholder 2">
            <a:extLst>
              <a:ext uri="{FF2B5EF4-FFF2-40B4-BE49-F238E27FC236}">
                <a16:creationId xmlns:a16="http://schemas.microsoft.com/office/drawing/2014/main" id="{C1A530BC-1CB3-ADCD-513A-0B2F8BAE48B5}"/>
              </a:ext>
            </a:extLst>
          </p:cNvPr>
          <p:cNvSpPr>
            <a:spLocks noGrp="1"/>
          </p:cNvSpPr>
          <p:nvPr>
            <p:ph idx="1"/>
          </p:nvPr>
        </p:nvSpPr>
        <p:spPr>
          <a:xfrm>
            <a:off x="5478124" y="559477"/>
            <a:ext cx="5647076" cy="5475563"/>
          </a:xfrm>
        </p:spPr>
        <p:txBody>
          <a:bodyPr anchor="ctr">
            <a:normAutofit/>
          </a:bodyPr>
          <a:lstStyle/>
          <a:p>
            <a:pPr>
              <a:buFont typeface="Arial" panose="020B0604020202020204" pitchFamily="34" charset="0"/>
              <a:buChar char="•"/>
            </a:pPr>
            <a:r>
              <a:rPr lang="en-US" sz="2400" dirty="0"/>
              <a:t>Be respectful in all communications</a:t>
            </a:r>
          </a:p>
          <a:p>
            <a:pPr>
              <a:buFont typeface="Arial" panose="020B0604020202020204" pitchFamily="34" charset="0"/>
              <a:buChar char="•"/>
            </a:pPr>
            <a:r>
              <a:rPr lang="en-US" sz="2400" dirty="0"/>
              <a:t>Be respectful to members</a:t>
            </a:r>
          </a:p>
          <a:p>
            <a:pPr>
              <a:buFont typeface="Arial" panose="020B0604020202020204" pitchFamily="34" charset="0"/>
              <a:buChar char="•"/>
            </a:pPr>
            <a:r>
              <a:rPr lang="en-US" sz="2400" dirty="0"/>
              <a:t>Limit statements to association matters in written communications and at meetings</a:t>
            </a:r>
          </a:p>
          <a:p>
            <a:endParaRPr lang="en-US" sz="2000" dirty="0"/>
          </a:p>
        </p:txBody>
      </p:sp>
    </p:spTree>
    <p:extLst>
      <p:ext uri="{BB962C8B-B14F-4D97-AF65-F5344CB8AC3E}">
        <p14:creationId xmlns:p14="http://schemas.microsoft.com/office/powerpoint/2010/main" val="2944685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0">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2">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31" name="Rectangle 24">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itle 1">
            <a:extLst>
              <a:ext uri="{FF2B5EF4-FFF2-40B4-BE49-F238E27FC236}">
                <a16:creationId xmlns:a16="http://schemas.microsoft.com/office/drawing/2014/main" id="{76A15C4D-26D9-53AB-0914-132F1CC54417}"/>
              </a:ext>
            </a:extLst>
          </p:cNvPr>
          <p:cNvSpPr>
            <a:spLocks noGrp="1"/>
          </p:cNvSpPr>
          <p:nvPr>
            <p:ph type="title"/>
          </p:nvPr>
        </p:nvSpPr>
        <p:spPr>
          <a:xfrm>
            <a:off x="983887" y="1185059"/>
            <a:ext cx="3491832" cy="4487882"/>
          </a:xfrm>
        </p:spPr>
        <p:txBody>
          <a:bodyPr>
            <a:normAutofit/>
          </a:bodyPr>
          <a:lstStyle/>
          <a:p>
            <a:pPr algn="ctr"/>
            <a:r>
              <a:rPr lang="en-US" sz="7200" dirty="0">
                <a:solidFill>
                  <a:srgbClr val="FFFFFF"/>
                </a:solidFill>
              </a:rPr>
              <a:t>DON’T</a:t>
            </a:r>
          </a:p>
        </p:txBody>
      </p:sp>
      <p:sp>
        <p:nvSpPr>
          <p:cNvPr id="27" name="Rectangle 26">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BC4E1FD8-A469-7362-1E25-30BF92E4F33A}"/>
              </a:ext>
            </a:extLst>
          </p:cNvPr>
          <p:cNvSpPr>
            <a:spLocks noGrp="1"/>
          </p:cNvSpPr>
          <p:nvPr>
            <p:ph idx="1"/>
          </p:nvPr>
        </p:nvSpPr>
        <p:spPr>
          <a:xfrm>
            <a:off x="5745017" y="936416"/>
            <a:ext cx="5790785" cy="4985169"/>
          </a:xfrm>
        </p:spPr>
        <p:txBody>
          <a:bodyPr anchor="ctr">
            <a:normAutofit/>
          </a:bodyPr>
          <a:lstStyle/>
          <a:p>
            <a:pPr>
              <a:buFont typeface="Arial" panose="020B0604020202020204" pitchFamily="34" charset="0"/>
              <a:buChar char="•"/>
            </a:pP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Use association forums to “air grievances”</a:t>
            </a:r>
          </a:p>
          <a:p>
            <a:pPr>
              <a:buFont typeface="Arial" panose="020B0604020202020204" pitchFamily="34" charset="0"/>
              <a:buChar char="•"/>
            </a:pPr>
            <a:r>
              <a:rPr lang="en-US" sz="2400" dirty="0"/>
              <a:t>Use unnecessarily inflammatory language</a:t>
            </a:r>
          </a:p>
          <a:p>
            <a:pPr>
              <a:buFont typeface="Arial" panose="020B0604020202020204" pitchFamily="34" charset="0"/>
              <a:buChar char="•"/>
            </a:pPr>
            <a:r>
              <a:rPr lang="en-US" sz="2400" dirty="0"/>
              <a:t>Assume privilege applies</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938024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A53ED186-6751-7F68-135A-CE5AD025710E}"/>
              </a:ext>
            </a:extLst>
          </p:cNvPr>
          <p:cNvSpPr>
            <a:spLocks noGrp="1"/>
          </p:cNvSpPr>
          <p:nvPr>
            <p:ph type="title"/>
          </p:nvPr>
        </p:nvSpPr>
        <p:spPr>
          <a:xfrm>
            <a:off x="1306286" y="1446715"/>
            <a:ext cx="9637485" cy="3299335"/>
          </a:xfrm>
        </p:spPr>
        <p:txBody>
          <a:bodyPr vert="horz" lIns="91440" tIns="45720" rIns="91440" bIns="45720" rtlCol="0" anchor="ctr">
            <a:normAutofit/>
          </a:bodyPr>
          <a:lstStyle/>
          <a:p>
            <a:br>
              <a:rPr lang="en-US" sz="7200" dirty="0"/>
            </a:br>
            <a:r>
              <a:rPr lang="en-US" sz="7200" dirty="0"/>
              <a:t>INDEMNIFICATION</a:t>
            </a:r>
          </a:p>
        </p:txBody>
      </p:sp>
      <p:sp>
        <p:nvSpPr>
          <p:cNvPr id="3" name="Text Placeholder 2">
            <a:extLst>
              <a:ext uri="{FF2B5EF4-FFF2-40B4-BE49-F238E27FC236}">
                <a16:creationId xmlns:a16="http://schemas.microsoft.com/office/drawing/2014/main" id="{5BE36620-C719-984D-0A55-32E95A190B63}"/>
              </a:ext>
            </a:extLst>
          </p:cNvPr>
          <p:cNvSpPr>
            <a:spLocks noGrp="1"/>
          </p:cNvSpPr>
          <p:nvPr>
            <p:ph type="body" idx="1"/>
          </p:nvPr>
        </p:nvSpPr>
        <p:spPr>
          <a:xfrm>
            <a:off x="1306286" y="4842627"/>
            <a:ext cx="9637485" cy="729223"/>
          </a:xfrm>
        </p:spPr>
        <p:txBody>
          <a:bodyPr vert="horz" lIns="91440" tIns="45720" rIns="91440" bIns="45720" rtlCol="0">
            <a:normAutofit/>
          </a:bodyPr>
          <a:lstStyle/>
          <a:p>
            <a:pPr>
              <a:lnSpc>
                <a:spcPct val="100000"/>
              </a:lnSpc>
              <a:spcBef>
                <a:spcPts val="0"/>
              </a:spcBef>
              <a:spcAft>
                <a:spcPts val="600"/>
              </a:spcAft>
            </a:pPr>
            <a:r>
              <a:rPr lang="en-US" sz="2400" spc="80" dirty="0"/>
              <a:t>F.S. 617.0831; 607.0850-0859</a:t>
            </a:r>
          </a:p>
        </p:txBody>
      </p:sp>
      <p:sp>
        <p:nvSpPr>
          <p:cNvPr id="27" name="Rectangle 26">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pic>
        <p:nvPicPr>
          <p:cNvPr id="5" name="Graphic 4" descr="Dollar with solid fill">
            <a:extLst>
              <a:ext uri="{FF2B5EF4-FFF2-40B4-BE49-F238E27FC236}">
                <a16:creationId xmlns:a16="http://schemas.microsoft.com/office/drawing/2014/main" id="{F067C47D-7FF5-7F59-1C88-0CA4947BE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54486" y="1914848"/>
            <a:ext cx="914400" cy="914400"/>
          </a:xfrm>
          <a:prstGeom prst="rect">
            <a:avLst/>
          </a:prstGeom>
        </p:spPr>
      </p:pic>
    </p:spTree>
    <p:extLst>
      <p:ext uri="{BB962C8B-B14F-4D97-AF65-F5344CB8AC3E}">
        <p14:creationId xmlns:p14="http://schemas.microsoft.com/office/powerpoint/2010/main" val="2907215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975F50E2-118F-6CB1-772C-65965B684CB7}"/>
              </a:ext>
            </a:extLst>
          </p:cNvPr>
          <p:cNvSpPr>
            <a:spLocks noGrp="1"/>
          </p:cNvSpPr>
          <p:nvPr>
            <p:ph type="title"/>
          </p:nvPr>
        </p:nvSpPr>
        <p:spPr>
          <a:xfrm>
            <a:off x="1175512" y="591128"/>
            <a:ext cx="9792208" cy="1323255"/>
          </a:xfrm>
        </p:spPr>
        <p:txBody>
          <a:bodyPr>
            <a:normAutofit/>
          </a:bodyPr>
          <a:lstStyle/>
          <a:p>
            <a:r>
              <a:rPr lang="en-US" dirty="0"/>
              <a:t>Directors May Seek Indemnity </a:t>
            </a:r>
          </a:p>
        </p:txBody>
      </p:sp>
      <p:sp>
        <p:nvSpPr>
          <p:cNvPr id="3" name="Content Placeholder 2">
            <a:extLst>
              <a:ext uri="{FF2B5EF4-FFF2-40B4-BE49-F238E27FC236}">
                <a16:creationId xmlns:a16="http://schemas.microsoft.com/office/drawing/2014/main" id="{CDEA4002-4841-DF96-7F45-1345E150A83B}"/>
              </a:ext>
            </a:extLst>
          </p:cNvPr>
          <p:cNvSpPr>
            <a:spLocks noGrp="1"/>
          </p:cNvSpPr>
          <p:nvPr>
            <p:ph idx="1"/>
          </p:nvPr>
        </p:nvSpPr>
        <p:spPr>
          <a:xfrm>
            <a:off x="988291" y="1914382"/>
            <a:ext cx="10261600" cy="4190853"/>
          </a:xfrm>
        </p:spPr>
        <p:txBody>
          <a:bodyPr>
            <a:normAutofit lnSpcReduction="10000"/>
          </a:bodyPr>
          <a:lstStyle/>
          <a:p>
            <a:pPr marL="0" indent="0">
              <a:buNone/>
            </a:pPr>
            <a:r>
              <a:rPr lang="en-US" sz="1600" dirty="0"/>
              <a:t>Indemnity = compensation for damage or loss sustained</a:t>
            </a:r>
          </a:p>
          <a:p>
            <a:pPr marL="0" indent="0">
              <a:buNone/>
            </a:pPr>
            <a:r>
              <a:rPr lang="en-US" sz="1600" dirty="0"/>
              <a:t>By statute, directors may seek indemnification from the corporation for actions brought against them by virtue of their position. </a:t>
            </a:r>
          </a:p>
          <a:p>
            <a:pPr marL="0" indent="0">
              <a:buNone/>
            </a:pPr>
            <a:r>
              <a:rPr lang="en-US" sz="1600" dirty="0"/>
              <a:t>The association </a:t>
            </a:r>
            <a:r>
              <a:rPr lang="en-US" sz="1600" b="1" dirty="0"/>
              <a:t>may</a:t>
            </a:r>
            <a:r>
              <a:rPr lang="en-US" sz="1600" dirty="0"/>
              <a:t> indemnify the director if the director:</a:t>
            </a:r>
          </a:p>
          <a:p>
            <a:pPr marL="0" indent="0">
              <a:buNone/>
            </a:pPr>
            <a:r>
              <a:rPr lang="en-US" sz="1600" dirty="0"/>
              <a:t>	1.      acted in good faith;</a:t>
            </a:r>
          </a:p>
          <a:p>
            <a:pPr marL="0" indent="0">
              <a:buNone/>
            </a:pPr>
            <a:r>
              <a:rPr lang="en-US" sz="1600" dirty="0"/>
              <a:t>	2.      acted in a manner he/she reasonably believed to be in, or not opposed to, the best interests of 	the association; and</a:t>
            </a:r>
          </a:p>
          <a:p>
            <a:pPr marL="0" indent="0">
              <a:buNone/>
            </a:pPr>
            <a:r>
              <a:rPr lang="en-US" sz="1600" dirty="0"/>
              <a:t>	3.      in the case of any criminal proceeding, the director or officer had no reasonable cause to 	believe his/her conduct was unlawful.</a:t>
            </a:r>
          </a:p>
          <a:p>
            <a:pPr marL="0" indent="0">
              <a:buNone/>
            </a:pPr>
            <a:r>
              <a:rPr lang="en-US" sz="1600" dirty="0"/>
              <a:t>The association </a:t>
            </a:r>
            <a:r>
              <a:rPr lang="en-US" sz="1600" b="1" dirty="0"/>
              <a:t>must</a:t>
            </a:r>
            <a:r>
              <a:rPr lang="en-US" sz="1600" dirty="0"/>
              <a:t> indemnify the director if the director was wholly successful, on the merits or otherwise, in the defense of any proceeding to which the individual was a party because he/she is or was a director or officer of the corporation against expenses incurred by the individual in connection with the proceeding.</a:t>
            </a:r>
          </a:p>
        </p:txBody>
      </p:sp>
    </p:spTree>
    <p:extLst>
      <p:ext uri="{BB962C8B-B14F-4D97-AF65-F5344CB8AC3E}">
        <p14:creationId xmlns:p14="http://schemas.microsoft.com/office/powerpoint/2010/main" val="2065406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3C57B7A4-3108-D9F6-47D2-BC4EDBA61DBF}"/>
              </a:ext>
            </a:extLst>
          </p:cNvPr>
          <p:cNvSpPr>
            <a:spLocks noGrp="1"/>
          </p:cNvSpPr>
          <p:nvPr>
            <p:ph type="title"/>
          </p:nvPr>
        </p:nvSpPr>
        <p:spPr>
          <a:xfrm>
            <a:off x="1175512" y="685800"/>
            <a:ext cx="9792208" cy="1228584"/>
          </a:xfrm>
        </p:spPr>
        <p:txBody>
          <a:bodyPr>
            <a:normAutofit/>
          </a:bodyPr>
          <a:lstStyle/>
          <a:p>
            <a:r>
              <a:rPr lang="en-US" dirty="0"/>
              <a:t>The Association May Not Indemnify</a:t>
            </a:r>
          </a:p>
        </p:txBody>
      </p:sp>
      <p:sp>
        <p:nvSpPr>
          <p:cNvPr id="3" name="Content Placeholder 2">
            <a:extLst>
              <a:ext uri="{FF2B5EF4-FFF2-40B4-BE49-F238E27FC236}">
                <a16:creationId xmlns:a16="http://schemas.microsoft.com/office/drawing/2014/main" id="{2D17A473-6DBB-066C-CC4D-DC9EC8BEF8AC}"/>
              </a:ext>
            </a:extLst>
          </p:cNvPr>
          <p:cNvSpPr>
            <a:spLocks noGrp="1"/>
          </p:cNvSpPr>
          <p:nvPr>
            <p:ph idx="1"/>
          </p:nvPr>
        </p:nvSpPr>
        <p:spPr>
          <a:xfrm>
            <a:off x="1175512" y="1914384"/>
            <a:ext cx="9792208" cy="4051327"/>
          </a:xfrm>
        </p:spPr>
        <p:txBody>
          <a:bodyPr>
            <a:normAutofit/>
          </a:bodyPr>
          <a:lstStyle/>
          <a:p>
            <a:pPr marL="0" indent="0">
              <a:buNone/>
            </a:pPr>
            <a:r>
              <a:rPr lang="en-US" sz="2000" dirty="0"/>
              <a:t>If a judgment or other final adjudication establishes that the director or officer’s actions or failure to act were material to the cause of action adjudicated and constitute:</a:t>
            </a:r>
          </a:p>
          <a:p>
            <a:pPr lvl="1">
              <a:buFont typeface="Wingdings" panose="05000000000000000000" pitchFamily="2" charset="2"/>
              <a:buChar char="§"/>
            </a:pPr>
            <a:r>
              <a:rPr lang="en-US" sz="1900" dirty="0"/>
              <a:t>A violation of criminal law</a:t>
            </a:r>
          </a:p>
          <a:p>
            <a:pPr lvl="1">
              <a:buFont typeface="Wingdings" panose="05000000000000000000" pitchFamily="2" charset="2"/>
              <a:buChar char="§"/>
            </a:pPr>
            <a:r>
              <a:rPr lang="en-US" sz="1900" dirty="0"/>
              <a:t>A transaction from which the director or officer derived an improper personal benefit, or</a:t>
            </a:r>
          </a:p>
          <a:p>
            <a:pPr lvl="1">
              <a:buFont typeface="Wingdings" panose="05000000000000000000" pitchFamily="2" charset="2"/>
              <a:buChar char="§"/>
            </a:pPr>
            <a:r>
              <a:rPr lang="en-US" sz="1900" dirty="0"/>
              <a:t>Willful misconduct or conscious disregard for the best interests of the association.</a:t>
            </a:r>
          </a:p>
          <a:p>
            <a:pPr marL="274320" lvl="1" indent="0">
              <a:buNone/>
            </a:pPr>
            <a:endParaRPr lang="en-US" sz="1900" dirty="0"/>
          </a:p>
          <a:p>
            <a:pPr marL="0" indent="0">
              <a:buNone/>
            </a:pPr>
            <a:r>
              <a:rPr lang="en-US" sz="2000" dirty="0"/>
              <a:t>Developer-appointed directors are not entitled to indemnity.</a:t>
            </a:r>
          </a:p>
          <a:p>
            <a:endParaRPr lang="en-US" dirty="0"/>
          </a:p>
        </p:txBody>
      </p:sp>
    </p:spTree>
    <p:extLst>
      <p:ext uri="{BB962C8B-B14F-4D97-AF65-F5344CB8AC3E}">
        <p14:creationId xmlns:p14="http://schemas.microsoft.com/office/powerpoint/2010/main" val="3453399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7" name="Rectangle 26">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ln w="6350" cap="sq" cmpd="sng" algn="ctr">
            <a:solidFill>
              <a:schemeClr val="tx1">
                <a:lumMod val="75000"/>
                <a:lumOff val="25000"/>
              </a:schemeClr>
            </a:solidFill>
            <a:prstDash val="solid"/>
            <a:miter lim="800000"/>
          </a:ln>
          <a:effectLst/>
        </p:spPr>
      </p:sp>
      <p:sp>
        <p:nvSpPr>
          <p:cNvPr id="4" name="Title 3">
            <a:extLst>
              <a:ext uri="{FF2B5EF4-FFF2-40B4-BE49-F238E27FC236}">
                <a16:creationId xmlns:a16="http://schemas.microsoft.com/office/drawing/2014/main" id="{DBA1490B-B82C-FF80-4CC4-BCA3F03748B8}"/>
              </a:ext>
            </a:extLst>
          </p:cNvPr>
          <p:cNvSpPr>
            <a:spLocks noGrp="1"/>
          </p:cNvSpPr>
          <p:nvPr>
            <p:ph type="title"/>
          </p:nvPr>
        </p:nvSpPr>
        <p:spPr>
          <a:xfrm>
            <a:off x="1306286" y="1446715"/>
            <a:ext cx="9637485" cy="3299335"/>
          </a:xfrm>
        </p:spPr>
        <p:txBody>
          <a:bodyPr vert="horz" lIns="91440" tIns="45720" rIns="91440" bIns="45720" rtlCol="0" anchor="ctr">
            <a:normAutofit/>
          </a:bodyPr>
          <a:lstStyle/>
          <a:p>
            <a:br>
              <a:rPr lang="en-US" dirty="0"/>
            </a:br>
            <a:r>
              <a:rPr lang="en-US" dirty="0"/>
              <a:t>CRIMINAL LIABILITY</a:t>
            </a:r>
          </a:p>
        </p:txBody>
      </p:sp>
      <p:sp>
        <p:nvSpPr>
          <p:cNvPr id="5" name="Text Placeholder 4">
            <a:extLst>
              <a:ext uri="{FF2B5EF4-FFF2-40B4-BE49-F238E27FC236}">
                <a16:creationId xmlns:a16="http://schemas.microsoft.com/office/drawing/2014/main" id="{49211FDE-FF71-7B51-7BA7-19F191AEE1EB}"/>
              </a:ext>
            </a:extLst>
          </p:cNvPr>
          <p:cNvSpPr>
            <a:spLocks noGrp="1"/>
          </p:cNvSpPr>
          <p:nvPr>
            <p:ph type="body" idx="1"/>
          </p:nvPr>
        </p:nvSpPr>
        <p:spPr>
          <a:xfrm>
            <a:off x="1306286" y="4842627"/>
            <a:ext cx="9637485" cy="729223"/>
          </a:xfrm>
        </p:spPr>
        <p:txBody>
          <a:bodyPr vert="horz" lIns="91440" tIns="45720" rIns="91440" bIns="45720" rtlCol="0">
            <a:normAutofit/>
          </a:bodyPr>
          <a:lstStyle/>
          <a:p>
            <a:pPr>
              <a:lnSpc>
                <a:spcPct val="100000"/>
              </a:lnSpc>
              <a:spcBef>
                <a:spcPts val="0"/>
              </a:spcBef>
            </a:pPr>
            <a:endParaRPr lang="en-US" spc="80"/>
          </a:p>
        </p:txBody>
      </p:sp>
      <p:sp>
        <p:nvSpPr>
          <p:cNvPr id="29" name="Rectangle 28">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pic>
        <p:nvPicPr>
          <p:cNvPr id="9" name="Graphic 8" descr="Handcuffs outline">
            <a:extLst>
              <a:ext uri="{FF2B5EF4-FFF2-40B4-BE49-F238E27FC236}">
                <a16:creationId xmlns:a16="http://schemas.microsoft.com/office/drawing/2014/main" id="{23155DC3-5930-7683-DFD8-CD89BA499D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000536"/>
            <a:ext cx="914400" cy="914400"/>
          </a:xfrm>
          <a:prstGeom prst="rect">
            <a:avLst/>
          </a:prstGeom>
        </p:spPr>
      </p:pic>
    </p:spTree>
    <p:extLst>
      <p:ext uri="{BB962C8B-B14F-4D97-AF65-F5344CB8AC3E}">
        <p14:creationId xmlns:p14="http://schemas.microsoft.com/office/powerpoint/2010/main" val="304160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5" name="Title 4">
            <a:extLst>
              <a:ext uri="{FF2B5EF4-FFF2-40B4-BE49-F238E27FC236}">
                <a16:creationId xmlns:a16="http://schemas.microsoft.com/office/drawing/2014/main" id="{F30BE17D-5A78-4441-5ED9-EAD85BCAED92}"/>
              </a:ext>
            </a:extLst>
          </p:cNvPr>
          <p:cNvSpPr>
            <a:spLocks noGrp="1"/>
          </p:cNvSpPr>
          <p:nvPr>
            <p:ph type="title"/>
          </p:nvPr>
        </p:nvSpPr>
        <p:spPr>
          <a:xfrm>
            <a:off x="1175512" y="591127"/>
            <a:ext cx="9792208" cy="1323256"/>
          </a:xfrm>
        </p:spPr>
        <p:txBody>
          <a:bodyPr>
            <a:normAutofit/>
          </a:bodyPr>
          <a:lstStyle/>
          <a:p>
            <a:r>
              <a:rPr lang="en-US" dirty="0"/>
              <a:t>Condominium Act</a:t>
            </a:r>
          </a:p>
        </p:txBody>
      </p:sp>
      <p:sp>
        <p:nvSpPr>
          <p:cNvPr id="6" name="Content Placeholder 5">
            <a:extLst>
              <a:ext uri="{FF2B5EF4-FFF2-40B4-BE49-F238E27FC236}">
                <a16:creationId xmlns:a16="http://schemas.microsoft.com/office/drawing/2014/main" id="{5BBE9FB0-1F83-1D77-C6B3-2B20278C578B}"/>
              </a:ext>
            </a:extLst>
          </p:cNvPr>
          <p:cNvSpPr>
            <a:spLocks noGrp="1"/>
          </p:cNvSpPr>
          <p:nvPr>
            <p:ph idx="1"/>
          </p:nvPr>
        </p:nvSpPr>
        <p:spPr>
          <a:xfrm>
            <a:off x="1175512" y="1914383"/>
            <a:ext cx="9792208" cy="4051328"/>
          </a:xfrm>
        </p:spPr>
        <p:txBody>
          <a:bodyPr>
            <a:normAutofit/>
          </a:bodyPr>
          <a:lstStyle/>
          <a:p>
            <a:pPr marL="0" indent="0">
              <a:buNone/>
            </a:pPr>
            <a:r>
              <a:rPr lang="en-US" sz="2000" dirty="0"/>
              <a:t>Certain acts can result in criminal liability for board members:</a:t>
            </a:r>
          </a:p>
          <a:p>
            <a:pPr lvl="1">
              <a:buFont typeface="Wingdings" panose="05000000000000000000" pitchFamily="2" charset="2"/>
              <a:buChar char="§"/>
            </a:pPr>
            <a:r>
              <a:rPr lang="en-US" sz="1800" dirty="0"/>
              <a:t>Forgery of a ballot envelope or voting certificate used in election</a:t>
            </a:r>
          </a:p>
          <a:p>
            <a:pPr lvl="1">
              <a:buFont typeface="Wingdings" panose="05000000000000000000" pitchFamily="2" charset="2"/>
              <a:buChar char="§"/>
            </a:pPr>
            <a:r>
              <a:rPr lang="en-US" sz="1800" dirty="0"/>
              <a:t>Stealing of embezzling association funds </a:t>
            </a:r>
          </a:p>
          <a:p>
            <a:pPr lvl="1">
              <a:buFont typeface="Wingdings" panose="05000000000000000000" pitchFamily="2" charset="2"/>
              <a:buChar char="§"/>
            </a:pPr>
            <a:r>
              <a:rPr lang="en-US" sz="1800" dirty="0"/>
              <a:t>Destruction of or refusal to allow inspection or copying of an official records within time period required by law if destruction/refusal is done in furtherance of any crime</a:t>
            </a:r>
          </a:p>
          <a:p>
            <a:pPr lvl="1">
              <a:buFont typeface="Wingdings" panose="05000000000000000000" pitchFamily="2" charset="2"/>
              <a:buChar char="§"/>
            </a:pPr>
            <a:r>
              <a:rPr lang="en-US" sz="1800" dirty="0"/>
              <a:t>Knowing solicitation, acceptance, or offer to accept a kickback</a:t>
            </a:r>
          </a:p>
          <a:p>
            <a:pPr lvl="1">
              <a:buFont typeface="Wingdings" panose="05000000000000000000" pitchFamily="2" charset="2"/>
              <a:buChar char="§"/>
            </a:pPr>
            <a:endParaRPr lang="en-US" sz="1800" dirty="0"/>
          </a:p>
          <a:p>
            <a:pPr marL="0" indent="0">
              <a:buNone/>
            </a:pPr>
            <a:r>
              <a:rPr lang="en-US" sz="2000" dirty="0"/>
              <a:t>A board member who has been charged with felony theft or embezzlement of association property must be removed from office.</a:t>
            </a:r>
          </a:p>
        </p:txBody>
      </p:sp>
    </p:spTree>
    <p:extLst>
      <p:ext uri="{BB962C8B-B14F-4D97-AF65-F5344CB8AC3E}">
        <p14:creationId xmlns:p14="http://schemas.microsoft.com/office/powerpoint/2010/main" val="615378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7F66C0-3CA2-6C76-7233-D3108A68A1E0}"/>
              </a:ext>
            </a:extLst>
          </p:cNvPr>
          <p:cNvSpPr>
            <a:spLocks noGrp="1"/>
          </p:cNvSpPr>
          <p:nvPr>
            <p:ph type="ctrTitle"/>
          </p:nvPr>
        </p:nvSpPr>
        <p:spPr/>
        <p:txBody>
          <a:bodyPr>
            <a:normAutofit/>
          </a:bodyPr>
          <a:lstStyle/>
          <a:p>
            <a:br>
              <a:rPr lang="en-US" sz="7200" dirty="0"/>
            </a:br>
            <a:r>
              <a:rPr lang="en-US" sz="8000" dirty="0"/>
              <a:t>INSURANCE</a:t>
            </a:r>
            <a:endParaRPr lang="en-US" sz="7200" dirty="0"/>
          </a:p>
        </p:txBody>
      </p:sp>
      <p:sp>
        <p:nvSpPr>
          <p:cNvPr id="5" name="Subtitle 4">
            <a:extLst>
              <a:ext uri="{FF2B5EF4-FFF2-40B4-BE49-F238E27FC236}">
                <a16:creationId xmlns:a16="http://schemas.microsoft.com/office/drawing/2014/main" id="{87CAE2EA-ED59-4E12-80AF-A7AE881BC5DF}"/>
              </a:ext>
            </a:extLst>
          </p:cNvPr>
          <p:cNvSpPr>
            <a:spLocks noGrp="1"/>
          </p:cNvSpPr>
          <p:nvPr>
            <p:ph type="subTitle" idx="1"/>
          </p:nvPr>
        </p:nvSpPr>
        <p:spPr/>
        <p:txBody>
          <a:bodyPr/>
          <a:lstStyle/>
          <a:p>
            <a:endParaRPr lang="en-US" dirty="0"/>
          </a:p>
        </p:txBody>
      </p:sp>
      <p:pic>
        <p:nvPicPr>
          <p:cNvPr id="7" name="Graphic 6" descr="Umbrella outline">
            <a:extLst>
              <a:ext uri="{FF2B5EF4-FFF2-40B4-BE49-F238E27FC236}">
                <a16:creationId xmlns:a16="http://schemas.microsoft.com/office/drawing/2014/main" id="{0B46E48E-FDF3-52AD-31F8-AA5A2039ED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72125" y="2381250"/>
            <a:ext cx="914400" cy="914400"/>
          </a:xfrm>
          <a:prstGeom prst="rect">
            <a:avLst/>
          </a:prstGeom>
        </p:spPr>
      </p:pic>
    </p:spTree>
    <p:extLst>
      <p:ext uri="{BB962C8B-B14F-4D97-AF65-F5344CB8AC3E}">
        <p14:creationId xmlns:p14="http://schemas.microsoft.com/office/powerpoint/2010/main" val="503120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0817C9AB-4D37-7CD6-436D-47803ED41E83}"/>
              </a:ext>
            </a:extLst>
          </p:cNvPr>
          <p:cNvSpPr>
            <a:spLocks noGrp="1"/>
          </p:cNvSpPr>
          <p:nvPr>
            <p:ph type="title"/>
          </p:nvPr>
        </p:nvSpPr>
        <p:spPr>
          <a:xfrm>
            <a:off x="1175512" y="665018"/>
            <a:ext cx="9792208" cy="1394691"/>
          </a:xfrm>
        </p:spPr>
        <p:txBody>
          <a:bodyPr>
            <a:normAutofit/>
          </a:bodyPr>
          <a:lstStyle/>
          <a:p>
            <a:r>
              <a:rPr lang="en-US" dirty="0"/>
              <a:t>What It’s All About</a:t>
            </a:r>
          </a:p>
        </p:txBody>
      </p:sp>
      <p:sp>
        <p:nvSpPr>
          <p:cNvPr id="3" name="Content Placeholder 2">
            <a:extLst>
              <a:ext uri="{FF2B5EF4-FFF2-40B4-BE49-F238E27FC236}">
                <a16:creationId xmlns:a16="http://schemas.microsoft.com/office/drawing/2014/main" id="{0BCF643B-873C-46AA-2C97-4AA75D6272EF}"/>
              </a:ext>
            </a:extLst>
          </p:cNvPr>
          <p:cNvSpPr>
            <a:spLocks noGrp="1"/>
          </p:cNvSpPr>
          <p:nvPr>
            <p:ph idx="1"/>
          </p:nvPr>
        </p:nvSpPr>
        <p:spPr>
          <a:xfrm>
            <a:off x="1175512" y="2170545"/>
            <a:ext cx="9792208" cy="3795166"/>
          </a:xfrm>
        </p:spPr>
        <p:txBody>
          <a:bodyPr>
            <a:normAutofit/>
          </a:bodyPr>
          <a:lstStyle/>
          <a:p>
            <a:pPr marL="0" indent="0">
              <a:buNone/>
            </a:pPr>
            <a:r>
              <a:rPr lang="en-US" sz="2000" dirty="0"/>
              <a:t>Directors and officers owe a fiduciary duty to the organization. </a:t>
            </a:r>
            <a:r>
              <a:rPr lang="en-US" sz="2000" i="1" dirty="0"/>
              <a:t>See</a:t>
            </a:r>
            <a:r>
              <a:rPr lang="en-US" sz="2000" dirty="0"/>
              <a:t> F.S. 718.111(1)(a)</a:t>
            </a:r>
          </a:p>
          <a:p>
            <a:pPr marL="0" indent="0">
              <a:buNone/>
            </a:pPr>
            <a:r>
              <a:rPr lang="en-US" sz="2000" dirty="0"/>
              <a:t>In a condo, a director or officer shall discharge his or her duties:</a:t>
            </a:r>
          </a:p>
          <a:p>
            <a:pPr lvl="1">
              <a:buFont typeface="Arial" panose="020B0604020202020204" pitchFamily="34" charset="0"/>
              <a:buChar char="•"/>
            </a:pPr>
            <a:r>
              <a:rPr lang="en-US" sz="1900" dirty="0"/>
              <a:t>In good faith;</a:t>
            </a:r>
          </a:p>
          <a:p>
            <a:pPr lvl="1">
              <a:buFont typeface="Arial" panose="020B0604020202020204" pitchFamily="34" charset="0"/>
              <a:buChar char="•"/>
            </a:pPr>
            <a:r>
              <a:rPr lang="en-US" sz="1900" dirty="0"/>
              <a:t>With the care an “ordinarily prudent person in a like position” would exercise under similar circumstances; and</a:t>
            </a:r>
          </a:p>
          <a:p>
            <a:pPr lvl="1">
              <a:buFont typeface="Arial" panose="020B0604020202020204" pitchFamily="34" charset="0"/>
              <a:buChar char="•"/>
            </a:pPr>
            <a:r>
              <a:rPr lang="en-US" sz="1900" dirty="0"/>
              <a:t>In a manner he or she reasonably believes to be in the best interests of the association.</a:t>
            </a:r>
          </a:p>
        </p:txBody>
      </p:sp>
    </p:spTree>
    <p:extLst>
      <p:ext uri="{BB962C8B-B14F-4D97-AF65-F5344CB8AC3E}">
        <p14:creationId xmlns:p14="http://schemas.microsoft.com/office/powerpoint/2010/main" val="3657513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97F386D4-BF14-972F-53E1-CA81A47982DD}"/>
              </a:ext>
            </a:extLst>
          </p:cNvPr>
          <p:cNvSpPr>
            <a:spLocks noGrp="1"/>
          </p:cNvSpPr>
          <p:nvPr>
            <p:ph type="title"/>
          </p:nvPr>
        </p:nvSpPr>
        <p:spPr>
          <a:xfrm>
            <a:off x="1175512" y="581892"/>
            <a:ext cx="9792208" cy="1332492"/>
          </a:xfrm>
        </p:spPr>
        <p:txBody>
          <a:bodyPr>
            <a:normAutofit/>
          </a:bodyPr>
          <a:lstStyle/>
          <a:p>
            <a:r>
              <a:rPr lang="en-US" dirty="0"/>
              <a:t>Liability Insurance</a:t>
            </a:r>
          </a:p>
        </p:txBody>
      </p:sp>
      <p:sp>
        <p:nvSpPr>
          <p:cNvPr id="3" name="Content Placeholder 2">
            <a:extLst>
              <a:ext uri="{FF2B5EF4-FFF2-40B4-BE49-F238E27FC236}">
                <a16:creationId xmlns:a16="http://schemas.microsoft.com/office/drawing/2014/main" id="{B8521086-57A9-8812-1F5A-0F82838365BA}"/>
              </a:ext>
            </a:extLst>
          </p:cNvPr>
          <p:cNvSpPr>
            <a:spLocks noGrp="1"/>
          </p:cNvSpPr>
          <p:nvPr>
            <p:ph idx="1"/>
          </p:nvPr>
        </p:nvSpPr>
        <p:spPr>
          <a:xfrm>
            <a:off x="1175512" y="1914384"/>
            <a:ext cx="9792208" cy="4051327"/>
          </a:xfrm>
        </p:spPr>
        <p:txBody>
          <a:bodyPr>
            <a:normAutofit/>
          </a:bodyPr>
          <a:lstStyle/>
          <a:p>
            <a:pPr marL="0" indent="0">
              <a:buNone/>
            </a:pPr>
            <a:r>
              <a:rPr lang="en-US" sz="1800" b="1" dirty="0"/>
              <a:t>General Liability – </a:t>
            </a:r>
            <a:r>
              <a:rPr lang="en-US" sz="1800" dirty="0"/>
              <a:t>protects association against lawsuits arising from accidents in common areas</a:t>
            </a:r>
          </a:p>
          <a:p>
            <a:pPr marL="0" indent="0">
              <a:buNone/>
            </a:pPr>
            <a:r>
              <a:rPr lang="en-US" sz="1800" b="1" dirty="0"/>
              <a:t>Errors &amp; Omissions (“E &amp; O”) </a:t>
            </a:r>
            <a:r>
              <a:rPr lang="en-US" sz="1800" dirty="0"/>
              <a:t>– protects all board members against allegations related to failure to perform duties</a:t>
            </a:r>
          </a:p>
          <a:p>
            <a:pPr marL="0" indent="0">
              <a:buNone/>
            </a:pPr>
            <a:r>
              <a:rPr lang="en-US" sz="1800" b="1" dirty="0"/>
              <a:t>Directors &amp; Officers (“D &amp; O”) </a:t>
            </a:r>
            <a:r>
              <a:rPr lang="en-US" sz="1800" dirty="0"/>
              <a:t>– protects directors and officers for claims made against them individually in pursuit of performing their duties</a:t>
            </a:r>
          </a:p>
          <a:p>
            <a:pPr marL="0" indent="0">
              <a:buNone/>
            </a:pPr>
            <a:r>
              <a:rPr lang="en-US" sz="1800" b="1" dirty="0"/>
              <a:t>Umbrella </a:t>
            </a:r>
            <a:r>
              <a:rPr lang="en-US" sz="1800" dirty="0"/>
              <a:t>– provides additional protection if other policies are exhausted</a:t>
            </a:r>
          </a:p>
        </p:txBody>
      </p:sp>
    </p:spTree>
    <p:extLst>
      <p:ext uri="{BB962C8B-B14F-4D97-AF65-F5344CB8AC3E}">
        <p14:creationId xmlns:p14="http://schemas.microsoft.com/office/powerpoint/2010/main" val="349670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216D7F69-53AD-5517-2A77-C77E9B500FEF}"/>
              </a:ext>
            </a:extLst>
          </p:cNvPr>
          <p:cNvSpPr>
            <a:spLocks noGrp="1"/>
          </p:cNvSpPr>
          <p:nvPr>
            <p:ph type="title"/>
          </p:nvPr>
        </p:nvSpPr>
        <p:spPr>
          <a:xfrm>
            <a:off x="1199896" y="628073"/>
            <a:ext cx="9792208" cy="1413163"/>
          </a:xfrm>
        </p:spPr>
        <p:txBody>
          <a:bodyPr>
            <a:normAutofit/>
          </a:bodyPr>
          <a:lstStyle/>
          <a:p>
            <a:r>
              <a:rPr lang="en-US" dirty="0"/>
              <a:t>Insurance for Association Funds</a:t>
            </a:r>
          </a:p>
        </p:txBody>
      </p:sp>
      <p:sp>
        <p:nvSpPr>
          <p:cNvPr id="3" name="Content Placeholder 2">
            <a:extLst>
              <a:ext uri="{FF2B5EF4-FFF2-40B4-BE49-F238E27FC236}">
                <a16:creationId xmlns:a16="http://schemas.microsoft.com/office/drawing/2014/main" id="{01F6EB52-8914-B5D9-56D6-1C31EF2CEE18}"/>
              </a:ext>
            </a:extLst>
          </p:cNvPr>
          <p:cNvSpPr>
            <a:spLocks noGrp="1"/>
          </p:cNvSpPr>
          <p:nvPr>
            <p:ph idx="1"/>
          </p:nvPr>
        </p:nvSpPr>
        <p:spPr>
          <a:xfrm>
            <a:off x="1175512" y="2041236"/>
            <a:ext cx="9792208" cy="3924475"/>
          </a:xfrm>
        </p:spPr>
        <p:txBody>
          <a:bodyPr>
            <a:normAutofit/>
          </a:bodyPr>
          <a:lstStyle/>
          <a:p>
            <a:pPr marL="0" indent="0">
              <a:buNone/>
            </a:pPr>
            <a:r>
              <a:rPr lang="en-US" sz="1800" dirty="0"/>
              <a:t>The association shall maintain insurance or a fidelity bond for all persons who control or disburse funds of the association. </a:t>
            </a:r>
          </a:p>
          <a:p>
            <a:pPr marL="0" indent="0">
              <a:buNone/>
            </a:pPr>
            <a:r>
              <a:rPr lang="en-US" sz="1800" dirty="0"/>
              <a:t>The insurance policy or fidelity bond must cover the maximum funds that will be in the custody of the association or its management agent at any one time. </a:t>
            </a:r>
          </a:p>
          <a:p>
            <a:pPr marL="0" indent="0">
              <a:buNone/>
            </a:pPr>
            <a:r>
              <a:rPr lang="en-US" sz="1800" dirty="0"/>
              <a:t>As used in this subsection, the term “persons who control or disburse funds of the association” includes, but is not limited to, persons authorized to sign checks on behalf of the association, and the president, secretary, and treasurer of the association. The association shall bear the cost of any insurance or bond.  </a:t>
            </a:r>
          </a:p>
          <a:p>
            <a:pPr marL="0" indent="0">
              <a:buNone/>
            </a:pPr>
            <a:endParaRPr lang="en-US" dirty="0"/>
          </a:p>
          <a:p>
            <a:pPr marL="0" indent="0">
              <a:buNone/>
            </a:pPr>
            <a:r>
              <a:rPr lang="en-US" dirty="0"/>
              <a:t>NOTE:   HOA members may waive this requirement. </a:t>
            </a:r>
            <a:r>
              <a:rPr lang="en-US" i="1" dirty="0"/>
              <a:t>See</a:t>
            </a:r>
            <a:r>
              <a:rPr lang="en-US" dirty="0"/>
              <a:t> F.S. 720.3033(5).</a:t>
            </a:r>
          </a:p>
        </p:txBody>
      </p:sp>
    </p:spTree>
    <p:extLst>
      <p:ext uri="{BB962C8B-B14F-4D97-AF65-F5344CB8AC3E}">
        <p14:creationId xmlns:p14="http://schemas.microsoft.com/office/powerpoint/2010/main" val="3360988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F4847AD1-617A-2AB5-2EA3-0DB344019A86}"/>
              </a:ext>
            </a:extLst>
          </p:cNvPr>
          <p:cNvSpPr>
            <a:spLocks noGrp="1"/>
          </p:cNvSpPr>
          <p:nvPr>
            <p:ph type="title"/>
          </p:nvPr>
        </p:nvSpPr>
        <p:spPr>
          <a:xfrm>
            <a:off x="676240" y="875324"/>
            <a:ext cx="3536510" cy="5093520"/>
          </a:xfrm>
        </p:spPr>
        <p:txBody>
          <a:bodyPr>
            <a:normAutofit/>
          </a:bodyPr>
          <a:lstStyle/>
          <a:p>
            <a:pPr algn="ctr"/>
            <a:r>
              <a:rPr lang="en-US" sz="9600" dirty="0">
                <a:solidFill>
                  <a:schemeClr val="tx1"/>
                </a:solidFill>
              </a:rPr>
              <a:t>DO</a:t>
            </a:r>
          </a:p>
        </p:txBody>
      </p:sp>
      <p:sp>
        <p:nvSpPr>
          <p:cNvPr id="3" name="Content Placeholder 2">
            <a:extLst>
              <a:ext uri="{FF2B5EF4-FFF2-40B4-BE49-F238E27FC236}">
                <a16:creationId xmlns:a16="http://schemas.microsoft.com/office/drawing/2014/main" id="{C1A530BC-1CB3-ADCD-513A-0B2F8BAE48B5}"/>
              </a:ext>
            </a:extLst>
          </p:cNvPr>
          <p:cNvSpPr>
            <a:spLocks noGrp="1"/>
          </p:cNvSpPr>
          <p:nvPr>
            <p:ph idx="1"/>
          </p:nvPr>
        </p:nvSpPr>
        <p:spPr>
          <a:xfrm>
            <a:off x="5478124" y="598506"/>
            <a:ext cx="6119144" cy="5832179"/>
          </a:xfrm>
        </p:spPr>
        <p:txBody>
          <a:bodyPr anchor="ctr">
            <a:normAutofit/>
          </a:bodyPr>
          <a:lstStyle/>
          <a:p>
            <a:pPr>
              <a:buFont typeface="Arial" panose="020B0604020202020204" pitchFamily="34" charset="0"/>
              <a:buChar char="•"/>
            </a:pPr>
            <a:r>
              <a:rPr lang="en-US" sz="2800" dirty="0"/>
              <a:t>Talk to your insurance agent</a:t>
            </a:r>
          </a:p>
          <a:p>
            <a:pPr>
              <a:buFont typeface="Arial" panose="020B0604020202020204" pitchFamily="34" charset="0"/>
              <a:buChar char="•"/>
            </a:pPr>
            <a:r>
              <a:rPr lang="en-US" sz="2800" dirty="0"/>
              <a:t>Maintain adequate insurance coverage </a:t>
            </a:r>
          </a:p>
        </p:txBody>
      </p:sp>
    </p:spTree>
    <p:extLst>
      <p:ext uri="{BB962C8B-B14F-4D97-AF65-F5344CB8AC3E}">
        <p14:creationId xmlns:p14="http://schemas.microsoft.com/office/powerpoint/2010/main" val="775753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2" name="Title 1">
            <a:extLst>
              <a:ext uri="{FF2B5EF4-FFF2-40B4-BE49-F238E27FC236}">
                <a16:creationId xmlns:a16="http://schemas.microsoft.com/office/drawing/2014/main" id="{76A15C4D-26D9-53AB-0914-132F1CC54417}"/>
              </a:ext>
            </a:extLst>
          </p:cNvPr>
          <p:cNvSpPr>
            <a:spLocks noGrp="1"/>
          </p:cNvSpPr>
          <p:nvPr>
            <p:ph type="title"/>
          </p:nvPr>
        </p:nvSpPr>
        <p:spPr>
          <a:xfrm>
            <a:off x="983887" y="1185059"/>
            <a:ext cx="3491832" cy="4487882"/>
          </a:xfrm>
        </p:spPr>
        <p:txBody>
          <a:bodyPr>
            <a:normAutofit/>
          </a:bodyPr>
          <a:lstStyle/>
          <a:p>
            <a:pPr algn="ctr"/>
            <a:r>
              <a:rPr lang="en-US" sz="7200" dirty="0">
                <a:solidFill>
                  <a:srgbClr val="FFFFFF"/>
                </a:solidFill>
              </a:rPr>
              <a:t>DON’T</a:t>
            </a:r>
          </a:p>
        </p:txBody>
      </p:sp>
      <p:sp>
        <p:nvSpPr>
          <p:cNvPr id="23" name="Rectangle 22">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 name="Content Placeholder 2">
            <a:extLst>
              <a:ext uri="{FF2B5EF4-FFF2-40B4-BE49-F238E27FC236}">
                <a16:creationId xmlns:a16="http://schemas.microsoft.com/office/drawing/2014/main" id="{BC4E1FD8-A469-7362-1E25-30BF92E4F33A}"/>
              </a:ext>
            </a:extLst>
          </p:cNvPr>
          <p:cNvSpPr>
            <a:spLocks noGrp="1"/>
          </p:cNvSpPr>
          <p:nvPr>
            <p:ph idx="1"/>
          </p:nvPr>
        </p:nvSpPr>
        <p:spPr>
          <a:xfrm>
            <a:off x="5854389" y="806860"/>
            <a:ext cx="5681413" cy="5114725"/>
          </a:xfrm>
        </p:spPr>
        <p:txBody>
          <a:bodyPr anchor="ctr">
            <a:normAutofit/>
          </a:bodyPr>
          <a:lstStyle/>
          <a:p>
            <a:pPr>
              <a:buFont typeface="Arial" panose="020B0604020202020204" pitchFamily="34" charset="0"/>
              <a:buChar char="•"/>
            </a:pPr>
            <a:endParaRPr lang="en-US" sz="2800" dirty="0"/>
          </a:p>
          <a:p>
            <a:pPr>
              <a:buFont typeface="Arial" panose="020B0604020202020204" pitchFamily="34" charset="0"/>
              <a:buChar char="•"/>
            </a:pPr>
            <a:r>
              <a:rPr lang="en-US" sz="2800" dirty="0"/>
              <a:t>Ignore statutory obligations to insure</a:t>
            </a:r>
          </a:p>
          <a:p>
            <a:pPr>
              <a:buFont typeface="Arial" panose="020B0604020202020204" pitchFamily="34" charset="0"/>
              <a:buChar char="•"/>
            </a:pPr>
            <a:r>
              <a:rPr lang="en-US" sz="2800" dirty="0"/>
              <a:t>Forget to talk to your agent! </a:t>
            </a:r>
          </a:p>
          <a:p>
            <a:pPr>
              <a:buFont typeface="Arial" panose="020B0604020202020204" pitchFamily="34" charset="0"/>
              <a:buChar char="•"/>
            </a:pPr>
            <a:endParaRPr lang="en-US" sz="2000" dirty="0"/>
          </a:p>
          <a:p>
            <a:pPr marL="0" indent="0">
              <a:buNone/>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1903656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0BE17D-5A78-4441-5ED9-EAD85BCAED92}"/>
              </a:ext>
            </a:extLst>
          </p:cNvPr>
          <p:cNvSpPr>
            <a:spLocks noGrp="1"/>
          </p:cNvSpPr>
          <p:nvPr>
            <p:ph type="title"/>
          </p:nvPr>
        </p:nvSpPr>
        <p:spPr/>
        <p:txBody>
          <a:bodyPr>
            <a:normAutofit/>
          </a:bodyPr>
          <a:lstStyle/>
          <a:p>
            <a:endParaRPr lang="en-US" dirty="0"/>
          </a:p>
        </p:txBody>
      </p:sp>
      <p:sp>
        <p:nvSpPr>
          <p:cNvPr id="6" name="Content Placeholder 5">
            <a:extLst>
              <a:ext uri="{FF2B5EF4-FFF2-40B4-BE49-F238E27FC236}">
                <a16:creationId xmlns:a16="http://schemas.microsoft.com/office/drawing/2014/main" id="{5BBE9FB0-1F83-1D77-C6B3-2B20278C578B}"/>
              </a:ext>
            </a:extLst>
          </p:cNvPr>
          <p:cNvSpPr>
            <a:spLocks noGrp="1"/>
          </p:cNvSpPr>
          <p:nvPr>
            <p:ph sz="half" idx="1"/>
          </p:nvPr>
        </p:nvSpPr>
        <p:spPr/>
        <p:txBody>
          <a:bodyPr anchor="ctr">
            <a:normAutofit fontScale="92500" lnSpcReduction="10000"/>
          </a:bodyPr>
          <a:lstStyle/>
          <a:p>
            <a:pPr marL="0" indent="0" algn="ctr">
              <a:lnSpc>
                <a:spcPct val="100000"/>
              </a:lnSpc>
              <a:spcBef>
                <a:spcPts val="0"/>
              </a:spcBef>
              <a:buNone/>
            </a:pPr>
            <a:endParaRPr lang="en-US" sz="2800" dirty="0">
              <a:latin typeface="Century" panose="02040604050505020304" pitchFamily="18" charset="0"/>
            </a:endParaRPr>
          </a:p>
          <a:p>
            <a:pPr marL="0" indent="0" algn="ctr">
              <a:lnSpc>
                <a:spcPct val="100000"/>
              </a:lnSpc>
              <a:spcBef>
                <a:spcPts val="0"/>
              </a:spcBef>
              <a:buNone/>
            </a:pPr>
            <a:r>
              <a:rPr lang="en-US" sz="2800" dirty="0">
                <a:latin typeface="Century" panose="02040604050505020304" pitchFamily="18" charset="0"/>
              </a:rPr>
              <a:t>Wright &amp; Casey, P.A. </a:t>
            </a:r>
          </a:p>
          <a:p>
            <a:pPr marL="0" indent="0" algn="ctr">
              <a:lnSpc>
                <a:spcPct val="100000"/>
              </a:lnSpc>
              <a:spcBef>
                <a:spcPts val="0"/>
              </a:spcBef>
              <a:buNone/>
            </a:pPr>
            <a:r>
              <a:rPr lang="en-US" sz="2800" dirty="0">
                <a:latin typeface="Century" panose="02040604050505020304" pitchFamily="18" charset="0"/>
              </a:rPr>
              <a:t>340 North Causeway</a:t>
            </a:r>
          </a:p>
          <a:p>
            <a:pPr marL="0" indent="0" algn="ctr">
              <a:lnSpc>
                <a:spcPct val="100000"/>
              </a:lnSpc>
              <a:spcBef>
                <a:spcPts val="0"/>
              </a:spcBef>
              <a:buNone/>
            </a:pPr>
            <a:r>
              <a:rPr lang="en-US" sz="2800" dirty="0">
                <a:latin typeface="Century" panose="02040604050505020304" pitchFamily="18" charset="0"/>
              </a:rPr>
              <a:t>New Smyrna Beach, FL</a:t>
            </a:r>
          </a:p>
          <a:p>
            <a:pPr marL="0" indent="0" algn="ctr">
              <a:lnSpc>
                <a:spcPct val="100000"/>
              </a:lnSpc>
              <a:spcBef>
                <a:spcPts val="0"/>
              </a:spcBef>
              <a:buNone/>
            </a:pPr>
            <a:r>
              <a:rPr lang="en-US" sz="2800" dirty="0">
                <a:latin typeface="Century" panose="02040604050505020304" pitchFamily="18" charset="0"/>
              </a:rPr>
              <a:t>       </a:t>
            </a:r>
          </a:p>
          <a:p>
            <a:pPr marL="0" indent="0" algn="ctr">
              <a:lnSpc>
                <a:spcPct val="100000"/>
              </a:lnSpc>
              <a:spcBef>
                <a:spcPts val="0"/>
              </a:spcBef>
              <a:buNone/>
            </a:pPr>
            <a:r>
              <a:rPr lang="en-US" sz="2800" dirty="0">
                <a:latin typeface="Century" panose="02040604050505020304" pitchFamily="18" charset="0"/>
              </a:rPr>
              <a:t>(386) 428-3311</a:t>
            </a:r>
          </a:p>
          <a:p>
            <a:pPr marL="0" indent="0" algn="ctr">
              <a:lnSpc>
                <a:spcPct val="100000"/>
              </a:lnSpc>
              <a:spcBef>
                <a:spcPts val="0"/>
              </a:spcBef>
              <a:buNone/>
            </a:pPr>
            <a:r>
              <a:rPr lang="en-US" sz="2800" dirty="0">
                <a:latin typeface="Century" panose="02040604050505020304" pitchFamily="18" charset="0"/>
              </a:rPr>
              <a:t>www.surfcoastlaw.com</a:t>
            </a:r>
          </a:p>
          <a:p>
            <a:pPr marL="0" indent="0">
              <a:buNone/>
            </a:pPr>
            <a:endParaRPr lang="en-US" sz="2000" dirty="0"/>
          </a:p>
        </p:txBody>
      </p:sp>
      <p:sp>
        <p:nvSpPr>
          <p:cNvPr id="2" name="Content Placeholder 1">
            <a:extLst>
              <a:ext uri="{FF2B5EF4-FFF2-40B4-BE49-F238E27FC236}">
                <a16:creationId xmlns:a16="http://schemas.microsoft.com/office/drawing/2014/main" id="{85DCD73B-9D3A-BAB1-1B29-7E00DB1FED5D}"/>
              </a:ext>
            </a:extLst>
          </p:cNvPr>
          <p:cNvSpPr>
            <a:spLocks noGrp="1"/>
          </p:cNvSpPr>
          <p:nvPr>
            <p:ph sz="half" idx="2"/>
          </p:nvPr>
        </p:nvSpPr>
        <p:spPr>
          <a:xfrm>
            <a:off x="6461760" y="2103119"/>
            <a:ext cx="4663440" cy="4328579"/>
          </a:xfrm>
        </p:spPr>
        <p:txBody>
          <a:bodyPr>
            <a:normAutofit fontScale="92500" lnSpcReduction="10000"/>
          </a:bodyPr>
          <a:lstStyle/>
          <a:p>
            <a:pPr marL="0" indent="0">
              <a:buNone/>
            </a:pPr>
            <a:endParaRPr lang="en-US" dirty="0"/>
          </a:p>
          <a:p>
            <a:pPr marL="0" indent="0">
              <a:lnSpc>
                <a:spcPct val="100000"/>
              </a:lnSpc>
              <a:spcBef>
                <a:spcPts val="1200"/>
              </a:spcBef>
              <a:buNone/>
            </a:pPr>
            <a:r>
              <a:rPr lang="en-US" dirty="0">
                <a:latin typeface="Century" panose="02040604050505020304" pitchFamily="18" charset="0"/>
              </a:rPr>
              <a:t>Brooks Casey</a:t>
            </a:r>
          </a:p>
          <a:p>
            <a:pPr marL="301752" lvl="1" indent="0">
              <a:lnSpc>
                <a:spcPct val="100000"/>
              </a:lnSpc>
              <a:spcBef>
                <a:spcPts val="1200"/>
              </a:spcBef>
              <a:buNone/>
            </a:pPr>
            <a:r>
              <a:rPr lang="en-US" dirty="0">
                <a:solidFill>
                  <a:srgbClr val="0070C0"/>
                </a:solidFill>
                <a:latin typeface="Century" panose="02040604050505020304" pitchFamily="18" charset="0"/>
                <a:hlinkClick r:id="rId2">
                  <a:extLst>
                    <a:ext uri="{A12FA001-AC4F-418D-AE19-62706E023703}">
                      <ahyp:hlinkClr xmlns:ahyp="http://schemas.microsoft.com/office/drawing/2018/hyperlinkcolor" val="tx"/>
                    </a:ext>
                  </a:extLst>
                </a:hlinkClick>
              </a:rPr>
              <a:t>bcasey@surfcoastlaw.com</a:t>
            </a:r>
            <a:r>
              <a:rPr lang="en-US" dirty="0">
                <a:solidFill>
                  <a:srgbClr val="0070C0"/>
                </a:solidFill>
                <a:latin typeface="Century" panose="02040604050505020304" pitchFamily="18" charset="0"/>
              </a:rPr>
              <a:t>	</a:t>
            </a:r>
          </a:p>
          <a:p>
            <a:pPr marL="0" indent="0">
              <a:lnSpc>
                <a:spcPct val="100000"/>
              </a:lnSpc>
              <a:spcBef>
                <a:spcPts val="1200"/>
              </a:spcBef>
              <a:buNone/>
            </a:pPr>
            <a:r>
              <a:rPr lang="en-US" dirty="0">
                <a:latin typeface="Century" panose="02040604050505020304" pitchFamily="18" charset="0"/>
              </a:rPr>
              <a:t>Katherine Hurst Miller</a:t>
            </a:r>
          </a:p>
          <a:p>
            <a:pPr marL="0" indent="0">
              <a:lnSpc>
                <a:spcPct val="100000"/>
              </a:lnSpc>
              <a:spcBef>
                <a:spcPts val="1200"/>
              </a:spcBef>
              <a:buNone/>
            </a:pPr>
            <a:r>
              <a:rPr lang="en-US" dirty="0">
                <a:latin typeface="Century" panose="02040604050505020304" pitchFamily="18" charset="0"/>
              </a:rPr>
              <a:t>     </a:t>
            </a:r>
            <a:r>
              <a:rPr lang="en-US" dirty="0">
                <a:solidFill>
                  <a:srgbClr val="0070C0"/>
                </a:solidFill>
                <a:latin typeface="Century" panose="02040604050505020304" pitchFamily="18" charset="0"/>
                <a:hlinkClick r:id="rId3">
                  <a:extLst>
                    <a:ext uri="{A12FA001-AC4F-418D-AE19-62706E023703}">
                      <ahyp:hlinkClr xmlns:ahyp="http://schemas.microsoft.com/office/drawing/2018/hyperlinkcolor" val="tx"/>
                    </a:ext>
                  </a:extLst>
                </a:hlinkClick>
              </a:rPr>
              <a:t>kmiller@surfcoastlaw.com</a:t>
            </a:r>
            <a:r>
              <a:rPr lang="en-US" dirty="0">
                <a:solidFill>
                  <a:srgbClr val="0070C0"/>
                </a:solidFill>
                <a:latin typeface="Century" panose="02040604050505020304" pitchFamily="18" charset="0"/>
              </a:rPr>
              <a:t> </a:t>
            </a:r>
          </a:p>
          <a:p>
            <a:pPr marL="0" indent="0">
              <a:lnSpc>
                <a:spcPct val="100000"/>
              </a:lnSpc>
              <a:spcBef>
                <a:spcPts val="1200"/>
              </a:spcBef>
              <a:buNone/>
            </a:pPr>
            <a:r>
              <a:rPr lang="en-US" dirty="0">
                <a:latin typeface="Century" panose="02040604050505020304" pitchFamily="18" charset="0"/>
              </a:rPr>
              <a:t>Erin Wollett</a:t>
            </a:r>
          </a:p>
          <a:p>
            <a:pPr marL="0" indent="0">
              <a:lnSpc>
                <a:spcPct val="100000"/>
              </a:lnSpc>
              <a:spcBef>
                <a:spcPts val="1200"/>
              </a:spcBef>
              <a:buNone/>
            </a:pPr>
            <a:r>
              <a:rPr lang="en-US" dirty="0">
                <a:latin typeface="Century" panose="02040604050505020304" pitchFamily="18" charset="0"/>
              </a:rPr>
              <a:t>    </a:t>
            </a:r>
            <a:r>
              <a:rPr lang="en-US" dirty="0">
                <a:solidFill>
                  <a:srgbClr val="0070C0"/>
                </a:solidFill>
                <a:latin typeface="Century" panose="02040604050505020304" pitchFamily="18" charset="0"/>
                <a:hlinkClick r:id="rId4">
                  <a:extLst>
                    <a:ext uri="{A12FA001-AC4F-418D-AE19-62706E023703}">
                      <ahyp:hlinkClr xmlns:ahyp="http://schemas.microsoft.com/office/drawing/2018/hyperlinkcolor" val="tx"/>
                    </a:ext>
                  </a:extLst>
                </a:hlinkClick>
              </a:rPr>
              <a:t>ewollett@surfcoastlaw.com</a:t>
            </a:r>
            <a:endParaRPr lang="en-US" dirty="0">
              <a:solidFill>
                <a:srgbClr val="0070C0"/>
              </a:solidFill>
              <a:latin typeface="Century" panose="02040604050505020304" pitchFamily="18" charset="0"/>
            </a:endParaRPr>
          </a:p>
          <a:p>
            <a:pPr marL="0" indent="0">
              <a:lnSpc>
                <a:spcPct val="100000"/>
              </a:lnSpc>
              <a:spcBef>
                <a:spcPts val="1200"/>
              </a:spcBef>
              <a:buNone/>
            </a:pPr>
            <a:r>
              <a:rPr lang="en-US" dirty="0">
                <a:latin typeface="Century" panose="02040604050505020304" pitchFamily="18" charset="0"/>
              </a:rPr>
              <a:t>Barbara Reid</a:t>
            </a:r>
          </a:p>
          <a:p>
            <a:pPr marL="0" indent="0">
              <a:lnSpc>
                <a:spcPct val="100000"/>
              </a:lnSpc>
              <a:spcBef>
                <a:spcPts val="1200"/>
              </a:spcBef>
              <a:buNone/>
            </a:pPr>
            <a:r>
              <a:rPr lang="en-US" dirty="0">
                <a:solidFill>
                  <a:srgbClr val="0070C0"/>
                </a:solidFill>
                <a:latin typeface="Century" panose="02040604050505020304" pitchFamily="18" charset="0"/>
              </a:rPr>
              <a:t>     </a:t>
            </a:r>
            <a:r>
              <a:rPr lang="en-US" dirty="0">
                <a:solidFill>
                  <a:srgbClr val="0070C0"/>
                </a:solidFill>
                <a:latin typeface="Century" panose="02040604050505020304" pitchFamily="18" charset="0"/>
                <a:hlinkClick r:id="rId5">
                  <a:extLst>
                    <a:ext uri="{A12FA001-AC4F-418D-AE19-62706E023703}">
                      <ahyp:hlinkClr xmlns:ahyp="http://schemas.microsoft.com/office/drawing/2018/hyperlinkcolor" val="tx"/>
                    </a:ext>
                  </a:extLst>
                </a:hlinkClick>
              </a:rPr>
              <a:t>breid@surfcoastlaw.com</a:t>
            </a:r>
            <a:r>
              <a:rPr lang="en-US" dirty="0">
                <a:solidFill>
                  <a:srgbClr val="0070C0"/>
                </a:solidFill>
                <a:latin typeface="Century" panose="02040604050505020304" pitchFamily="18" charset="0"/>
              </a:rPr>
              <a:t> </a:t>
            </a:r>
          </a:p>
          <a:p>
            <a:pPr marL="0" indent="0">
              <a:lnSpc>
                <a:spcPct val="100000"/>
              </a:lnSpc>
              <a:spcBef>
                <a:spcPts val="1200"/>
              </a:spcBef>
              <a:buNone/>
            </a:pPr>
            <a:r>
              <a:rPr lang="en-US" dirty="0">
                <a:latin typeface="Century" panose="02040604050505020304" pitchFamily="18" charset="0"/>
              </a:rPr>
              <a:t>Bert Wohn</a:t>
            </a:r>
          </a:p>
          <a:p>
            <a:pPr marL="0" indent="0">
              <a:lnSpc>
                <a:spcPct val="100000"/>
              </a:lnSpc>
              <a:spcBef>
                <a:spcPts val="1200"/>
              </a:spcBef>
              <a:buNone/>
            </a:pPr>
            <a:r>
              <a:rPr lang="en-US" dirty="0">
                <a:latin typeface="Century" panose="02040604050505020304" pitchFamily="18" charset="0"/>
              </a:rPr>
              <a:t>     </a:t>
            </a:r>
            <a:r>
              <a:rPr lang="en-US" u="sng" dirty="0">
                <a:solidFill>
                  <a:srgbClr val="0070C0"/>
                </a:solidFill>
                <a:latin typeface="Century" panose="02040604050505020304" pitchFamily="18" charset="0"/>
              </a:rPr>
              <a:t>rwohn@surfcoastlaw.com</a:t>
            </a:r>
            <a:r>
              <a:rPr lang="en-US" dirty="0">
                <a:latin typeface="Century" panose="02040604050505020304" pitchFamily="18" charset="0"/>
              </a:rPr>
              <a:t>	</a:t>
            </a:r>
          </a:p>
          <a:p>
            <a:pPr marL="0" indent="0">
              <a:buNone/>
            </a:pPr>
            <a:endParaRPr lang="en-US" dirty="0"/>
          </a:p>
        </p:txBody>
      </p:sp>
      <p:pic>
        <p:nvPicPr>
          <p:cNvPr id="3" name="Picture 2" descr="Text&#10;&#10;Description automatically generated with medium confidence">
            <a:extLst>
              <a:ext uri="{FF2B5EF4-FFF2-40B4-BE49-F238E27FC236}">
                <a16:creationId xmlns:a16="http://schemas.microsoft.com/office/drawing/2014/main" id="{855F41EF-6EE6-4FED-9115-3FE692840FC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36632" y="426301"/>
            <a:ext cx="8187215" cy="1587893"/>
          </a:xfrm>
          <a:prstGeom prst="rect">
            <a:avLst/>
          </a:prstGeom>
        </p:spPr>
      </p:pic>
    </p:spTree>
    <p:extLst>
      <p:ext uri="{BB962C8B-B14F-4D97-AF65-F5344CB8AC3E}">
        <p14:creationId xmlns:p14="http://schemas.microsoft.com/office/powerpoint/2010/main" val="116340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811D9E88-08BB-F63C-FC53-32A798B47170}"/>
              </a:ext>
            </a:extLst>
          </p:cNvPr>
          <p:cNvSpPr>
            <a:spLocks noGrp="1"/>
          </p:cNvSpPr>
          <p:nvPr>
            <p:ph type="title"/>
          </p:nvPr>
        </p:nvSpPr>
        <p:spPr>
          <a:xfrm>
            <a:off x="1175512" y="555478"/>
            <a:ext cx="9792208" cy="1495514"/>
          </a:xfrm>
        </p:spPr>
        <p:txBody>
          <a:bodyPr>
            <a:normAutofit/>
          </a:bodyPr>
          <a:lstStyle/>
          <a:p>
            <a:r>
              <a:rPr lang="en-US" dirty="0"/>
              <a:t>Fiduciary Duty, generally</a:t>
            </a:r>
          </a:p>
        </p:txBody>
      </p:sp>
      <p:sp>
        <p:nvSpPr>
          <p:cNvPr id="3" name="Content Placeholder 2">
            <a:extLst>
              <a:ext uri="{FF2B5EF4-FFF2-40B4-BE49-F238E27FC236}">
                <a16:creationId xmlns:a16="http://schemas.microsoft.com/office/drawing/2014/main" id="{39FE2821-C349-F3FE-DB72-5B2BA7EE84D3}"/>
              </a:ext>
            </a:extLst>
          </p:cNvPr>
          <p:cNvSpPr>
            <a:spLocks noGrp="1"/>
          </p:cNvSpPr>
          <p:nvPr>
            <p:ph idx="1"/>
          </p:nvPr>
        </p:nvSpPr>
        <p:spPr>
          <a:xfrm>
            <a:off x="1175512" y="1888622"/>
            <a:ext cx="9792208" cy="4077090"/>
          </a:xfrm>
        </p:spPr>
        <p:txBody>
          <a:bodyPr>
            <a:normAutofit/>
          </a:bodyPr>
          <a:lstStyle/>
          <a:p>
            <a:pPr marL="0" indent="0">
              <a:buNone/>
            </a:pPr>
            <a:r>
              <a:rPr lang="en-US" sz="1800" dirty="0"/>
              <a:t>Fiduciary duty is the foundation of personal liability. No duty = no liability.</a:t>
            </a:r>
          </a:p>
          <a:p>
            <a:pPr marL="0" indent="0">
              <a:buNone/>
            </a:pPr>
            <a:r>
              <a:rPr lang="en-US" sz="1800" dirty="0"/>
              <a:t>Fiduciary duty requires you to do your best. It does </a:t>
            </a:r>
            <a:r>
              <a:rPr lang="en-US" sz="1800" u="sng" dirty="0"/>
              <a:t>not</a:t>
            </a:r>
            <a:r>
              <a:rPr lang="en-US" sz="1800" dirty="0"/>
              <a:t> require you to act flawlessly. </a:t>
            </a:r>
          </a:p>
          <a:p>
            <a:pPr marL="0" indent="0">
              <a:buNone/>
            </a:pPr>
            <a:r>
              <a:rPr lang="en-US" sz="1800" dirty="0"/>
              <a:t>Early on, the Florida Supreme Court held that actual wrongdoing in the form of fraud, self-dealing, unjust enrichment, or betrayal of trust is required in order to impose personal liability on directors and officers. </a:t>
            </a:r>
          </a:p>
          <a:p>
            <a:pPr marL="0" indent="0">
              <a:buNone/>
            </a:pPr>
            <a:r>
              <a:rPr lang="en-US" sz="1800" dirty="0"/>
              <a:t>Also, breach of trust and the common-law rule of responsibility of an agent for injury to the agent’s principal is sufficient conduct to impose personal liability. </a:t>
            </a:r>
          </a:p>
          <a:p>
            <a:pPr marL="0" indent="0">
              <a:buNone/>
            </a:pPr>
            <a:endParaRPr lang="en-US" dirty="0"/>
          </a:p>
        </p:txBody>
      </p:sp>
    </p:spTree>
    <p:extLst>
      <p:ext uri="{BB962C8B-B14F-4D97-AF65-F5344CB8AC3E}">
        <p14:creationId xmlns:p14="http://schemas.microsoft.com/office/powerpoint/2010/main" val="67253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DB3A16E8-4E7C-9C6B-DC1F-DEE1B4087A95}"/>
              </a:ext>
            </a:extLst>
          </p:cNvPr>
          <p:cNvSpPr>
            <a:spLocks noGrp="1"/>
          </p:cNvSpPr>
          <p:nvPr>
            <p:ph type="title"/>
          </p:nvPr>
        </p:nvSpPr>
        <p:spPr>
          <a:xfrm>
            <a:off x="1175512" y="600364"/>
            <a:ext cx="9792208" cy="1314019"/>
          </a:xfrm>
        </p:spPr>
        <p:txBody>
          <a:bodyPr>
            <a:normAutofit/>
          </a:bodyPr>
          <a:lstStyle/>
          <a:p>
            <a:r>
              <a:rPr lang="en-US" dirty="0"/>
              <a:t>Specific Fiduciary Duties for Condos</a:t>
            </a:r>
          </a:p>
        </p:txBody>
      </p:sp>
      <p:sp>
        <p:nvSpPr>
          <p:cNvPr id="3" name="Content Placeholder 2">
            <a:extLst>
              <a:ext uri="{FF2B5EF4-FFF2-40B4-BE49-F238E27FC236}">
                <a16:creationId xmlns:a16="http://schemas.microsoft.com/office/drawing/2014/main" id="{07100E94-8683-8A87-8854-129F6CD92F16}"/>
              </a:ext>
            </a:extLst>
          </p:cNvPr>
          <p:cNvSpPr>
            <a:spLocks noGrp="1"/>
          </p:cNvSpPr>
          <p:nvPr>
            <p:ph idx="1"/>
          </p:nvPr>
        </p:nvSpPr>
        <p:spPr>
          <a:xfrm>
            <a:off x="1175512" y="2068945"/>
            <a:ext cx="9792208" cy="3896766"/>
          </a:xfrm>
        </p:spPr>
        <p:txBody>
          <a:bodyPr>
            <a:normAutofit/>
          </a:bodyPr>
          <a:lstStyle/>
          <a:p>
            <a:pPr marL="0" indent="0">
              <a:buNone/>
            </a:pPr>
            <a:r>
              <a:rPr lang="en-US" sz="1800" dirty="0"/>
              <a:t>Obtain and maintain adequate property insurance. </a:t>
            </a:r>
            <a:r>
              <a:rPr lang="en-US" sz="1800" i="1" dirty="0"/>
              <a:t>See</a:t>
            </a:r>
            <a:r>
              <a:rPr lang="en-US" sz="1800" dirty="0"/>
              <a:t> F.S. 718.111(11)(a).</a:t>
            </a:r>
          </a:p>
          <a:p>
            <a:pPr lvl="1">
              <a:buFont typeface="Wingdings" panose="05000000000000000000" pitchFamily="2" charset="2"/>
              <a:buChar char="§"/>
            </a:pPr>
            <a:r>
              <a:rPr lang="en-US" sz="1600" dirty="0"/>
              <a:t>NOTE: The Condo Act specifically provides that a developer-appointed director breaches his/her fiduciary duty if he/she fails to satisfy this obligation. However, failure to satisfy this statutory obligation could result in a breach of fiduciary duty claim for member-elected directors.</a:t>
            </a:r>
          </a:p>
          <a:p>
            <a:pPr marL="0" indent="0">
              <a:buNone/>
            </a:pPr>
            <a:r>
              <a:rPr lang="en-US" sz="1800" dirty="0"/>
              <a:t>Complete a structural integrity reserve study. </a:t>
            </a:r>
            <a:r>
              <a:rPr lang="en-US" sz="1800" i="1" dirty="0"/>
              <a:t>See</a:t>
            </a:r>
            <a:r>
              <a:rPr lang="en-US" sz="1800" dirty="0"/>
              <a:t> F.S. 718. 112(2)(g)4.</a:t>
            </a:r>
          </a:p>
          <a:p>
            <a:pPr lvl="1">
              <a:buFont typeface="Wingdings" panose="05000000000000000000" pitchFamily="2" charset="2"/>
              <a:buChar char="§"/>
            </a:pPr>
            <a:r>
              <a:rPr lang="en-US" sz="1600" dirty="0"/>
              <a:t>NOTE: This is required only for a condo that is within 3 miles of the coastline and has a building that is 3 stories or higher.</a:t>
            </a:r>
          </a:p>
          <a:p>
            <a:pPr marL="0" indent="0">
              <a:buNone/>
            </a:pPr>
            <a:r>
              <a:rPr lang="en-US" sz="1800" dirty="0"/>
              <a:t>Complete a milestone inspection. </a:t>
            </a:r>
            <a:r>
              <a:rPr lang="en-US" sz="1800" i="1" dirty="0"/>
              <a:t>See</a:t>
            </a:r>
            <a:r>
              <a:rPr lang="en-US" sz="1800" dirty="0"/>
              <a:t> F.S. 718. 112(2)(h).</a:t>
            </a:r>
          </a:p>
          <a:p>
            <a:pPr lvl="1">
              <a:buFont typeface="Wingdings" panose="05000000000000000000" pitchFamily="2" charset="2"/>
              <a:buChar char="§"/>
            </a:pPr>
            <a:r>
              <a:rPr lang="en-US" sz="1600" dirty="0"/>
              <a:t>NOTE: This is required only for a condo that is within 3 miles of the coastline and has a building that is 3 stories or higher.</a:t>
            </a:r>
          </a:p>
          <a:p>
            <a:pPr marL="274320" lvl="1" indent="0">
              <a:buNone/>
            </a:pPr>
            <a:endParaRPr lang="en-US" sz="1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2616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2" name="Rectangle 11">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4" name="Title 3">
            <a:extLst>
              <a:ext uri="{FF2B5EF4-FFF2-40B4-BE49-F238E27FC236}">
                <a16:creationId xmlns:a16="http://schemas.microsoft.com/office/drawing/2014/main" id="{1F1977EF-26AB-274C-1678-65A7EF1E48E2}"/>
              </a:ext>
            </a:extLst>
          </p:cNvPr>
          <p:cNvSpPr>
            <a:spLocks noGrp="1"/>
          </p:cNvSpPr>
          <p:nvPr>
            <p:ph type="title"/>
          </p:nvPr>
        </p:nvSpPr>
        <p:spPr>
          <a:xfrm>
            <a:off x="1175512" y="609600"/>
            <a:ext cx="9792208" cy="1304783"/>
          </a:xfrm>
        </p:spPr>
        <p:txBody>
          <a:bodyPr>
            <a:normAutofit/>
          </a:bodyPr>
          <a:lstStyle/>
          <a:p>
            <a:r>
              <a:rPr lang="en-US" dirty="0"/>
              <a:t>Conflict of Interest – Section 718.3027</a:t>
            </a:r>
          </a:p>
        </p:txBody>
      </p:sp>
      <p:sp>
        <p:nvSpPr>
          <p:cNvPr id="5" name="Content Placeholder 4">
            <a:extLst>
              <a:ext uri="{FF2B5EF4-FFF2-40B4-BE49-F238E27FC236}">
                <a16:creationId xmlns:a16="http://schemas.microsoft.com/office/drawing/2014/main" id="{742FBB2B-844A-D424-CBAF-16A084EFCE04}"/>
              </a:ext>
            </a:extLst>
          </p:cNvPr>
          <p:cNvSpPr>
            <a:spLocks noGrp="1"/>
          </p:cNvSpPr>
          <p:nvPr>
            <p:ph idx="1"/>
          </p:nvPr>
        </p:nvSpPr>
        <p:spPr>
          <a:xfrm>
            <a:off x="1175512" y="2141048"/>
            <a:ext cx="9792208" cy="3824663"/>
          </a:xfrm>
        </p:spPr>
        <p:txBody>
          <a:bodyPr>
            <a:normAutofit/>
          </a:bodyPr>
          <a:lstStyle/>
          <a:p>
            <a:pPr marL="0" indent="0">
              <a:buNone/>
            </a:pPr>
            <a:r>
              <a:rPr lang="en-US" sz="2000" dirty="0"/>
              <a:t>The statute applies to </a:t>
            </a:r>
            <a:r>
              <a:rPr lang="en-US" sz="2000" b="1" dirty="0"/>
              <a:t>any activity that may reasonably be construed to be a conflict of interest. </a:t>
            </a:r>
            <a:r>
              <a:rPr lang="en-US" sz="2000" dirty="0"/>
              <a:t>A conflict is presumed to exist if any of the following happens without prior notice to the association:</a:t>
            </a:r>
          </a:p>
          <a:p>
            <a:r>
              <a:rPr lang="en-US" sz="2000" dirty="0"/>
              <a:t>A director or an officer, or a relative of a director or an officer, enters into a contract for goods or services with the association.</a:t>
            </a:r>
          </a:p>
          <a:p>
            <a:r>
              <a:rPr lang="en-US" sz="2000" dirty="0"/>
              <a:t>A director or an officer, or a relative of a director or an officer, holds an interest in a business entity that conducts business with the association or proposes to enter into a contract or other transaction with the association.</a:t>
            </a:r>
          </a:p>
          <a:p>
            <a:pPr marL="0" indent="0">
              <a:buNone/>
            </a:pPr>
            <a:endParaRPr lang="en-US" sz="1800" dirty="0"/>
          </a:p>
          <a:p>
            <a:endParaRPr lang="en-US" dirty="0"/>
          </a:p>
        </p:txBody>
      </p:sp>
    </p:spTree>
    <p:extLst>
      <p:ext uri="{BB962C8B-B14F-4D97-AF65-F5344CB8AC3E}">
        <p14:creationId xmlns:p14="http://schemas.microsoft.com/office/powerpoint/2010/main" val="372638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F18EF8F9-A47C-CD4C-DD3A-72F51C6CC496}"/>
              </a:ext>
            </a:extLst>
          </p:cNvPr>
          <p:cNvSpPr>
            <a:spLocks noGrp="1"/>
          </p:cNvSpPr>
          <p:nvPr>
            <p:ph type="title"/>
          </p:nvPr>
        </p:nvSpPr>
        <p:spPr>
          <a:xfrm>
            <a:off x="1175512" y="581892"/>
            <a:ext cx="9792208" cy="1332492"/>
          </a:xfrm>
        </p:spPr>
        <p:txBody>
          <a:bodyPr>
            <a:normAutofit/>
          </a:bodyPr>
          <a:lstStyle/>
          <a:p>
            <a:r>
              <a:rPr lang="en-US" dirty="0"/>
              <a:t>Conflict of Interest – F.S. 718.3027</a:t>
            </a:r>
          </a:p>
        </p:txBody>
      </p:sp>
      <p:sp>
        <p:nvSpPr>
          <p:cNvPr id="3" name="Content Placeholder 2">
            <a:extLst>
              <a:ext uri="{FF2B5EF4-FFF2-40B4-BE49-F238E27FC236}">
                <a16:creationId xmlns:a16="http://schemas.microsoft.com/office/drawing/2014/main" id="{145AABA7-6A9E-942B-DC4B-CDDAB3DF9ECF}"/>
              </a:ext>
            </a:extLst>
          </p:cNvPr>
          <p:cNvSpPr>
            <a:spLocks noGrp="1"/>
          </p:cNvSpPr>
          <p:nvPr>
            <p:ph idx="1"/>
          </p:nvPr>
        </p:nvSpPr>
        <p:spPr>
          <a:xfrm>
            <a:off x="1175512" y="2032000"/>
            <a:ext cx="9792208" cy="3933711"/>
          </a:xfrm>
        </p:spPr>
        <p:txBody>
          <a:bodyPr>
            <a:normAutofit/>
          </a:bodyPr>
          <a:lstStyle/>
          <a:p>
            <a:pPr marL="0" indent="0">
              <a:buNone/>
            </a:pPr>
            <a:r>
              <a:rPr lang="en-US" sz="1800" dirty="0"/>
              <a:t>If director, officer, or relative proposes to engage in an activity that may create a conflict, the proposed activity must be listed on, and </a:t>
            </a:r>
            <a:r>
              <a:rPr lang="en-US" sz="1800" b="1" dirty="0"/>
              <a:t>all contracts and transactional documents related to the proposed activity must be attached to, the board meeting agenda</a:t>
            </a:r>
            <a:r>
              <a:rPr lang="en-US" sz="1800" dirty="0"/>
              <a:t>. </a:t>
            </a:r>
          </a:p>
          <a:p>
            <a:pPr marL="0" indent="0">
              <a:buNone/>
            </a:pPr>
            <a:r>
              <a:rPr lang="en-US" sz="1800" dirty="0"/>
              <a:t>The board must comply with the requirements of F.S. 617.0832 (disclosure and approval) and record the disclosures in meeting minutes. Interested board member cannot participate in discussion or vote on activity.</a:t>
            </a:r>
          </a:p>
          <a:p>
            <a:pPr marL="0" indent="0">
              <a:buNone/>
            </a:pPr>
            <a:r>
              <a:rPr lang="en-US" sz="1800" dirty="0"/>
              <a:t>Approval of the activity action requires an affirmative vote of two-thirds (2/3) of all other directors present. The activity must be disclosed at the next member meeting (regular or special). Activity can be brought up for vote upon motion of any member and may be canceled by a majority vote of the members present.</a:t>
            </a:r>
          </a:p>
          <a:p>
            <a:pPr marL="0" indent="0">
              <a:buNone/>
            </a:pPr>
            <a:endParaRPr lang="en-US" dirty="0"/>
          </a:p>
        </p:txBody>
      </p:sp>
    </p:spTree>
    <p:extLst>
      <p:ext uri="{BB962C8B-B14F-4D97-AF65-F5344CB8AC3E}">
        <p14:creationId xmlns:p14="http://schemas.microsoft.com/office/powerpoint/2010/main" val="87350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DA23A13-E3A1-2CB7-8938-F92AFA40FB75}"/>
              </a:ext>
            </a:extLst>
          </p:cNvPr>
          <p:cNvSpPr>
            <a:spLocks noGrp="1"/>
          </p:cNvSpPr>
          <p:nvPr>
            <p:ph type="title"/>
          </p:nvPr>
        </p:nvSpPr>
        <p:spPr>
          <a:xfrm>
            <a:off x="1175512" y="692728"/>
            <a:ext cx="9792208" cy="1238232"/>
          </a:xfrm>
        </p:spPr>
        <p:txBody>
          <a:bodyPr>
            <a:normAutofit/>
          </a:bodyPr>
          <a:lstStyle/>
          <a:p>
            <a:r>
              <a:rPr lang="en-US" dirty="0"/>
              <a:t>Conflict of Interest – F.S. 617.0832</a:t>
            </a:r>
          </a:p>
        </p:txBody>
      </p:sp>
      <p:sp>
        <p:nvSpPr>
          <p:cNvPr id="3" name="Content Placeholder 2">
            <a:extLst>
              <a:ext uri="{FF2B5EF4-FFF2-40B4-BE49-F238E27FC236}">
                <a16:creationId xmlns:a16="http://schemas.microsoft.com/office/drawing/2014/main" id="{0D3E3166-1329-ED29-A049-0C9CDC7CED66}"/>
              </a:ext>
            </a:extLst>
          </p:cNvPr>
          <p:cNvSpPr>
            <a:spLocks noGrp="1"/>
          </p:cNvSpPr>
          <p:nvPr>
            <p:ph idx="1"/>
          </p:nvPr>
        </p:nvSpPr>
        <p:spPr>
          <a:xfrm>
            <a:off x="1175512" y="2179782"/>
            <a:ext cx="9792208" cy="3785929"/>
          </a:xfrm>
        </p:spPr>
        <p:txBody>
          <a:bodyPr>
            <a:normAutofit fontScale="92500"/>
          </a:bodyPr>
          <a:lstStyle/>
          <a:p>
            <a:pPr marL="0" indent="0">
              <a:buNone/>
            </a:pPr>
            <a:r>
              <a:rPr lang="en-US" sz="2000" dirty="0"/>
              <a:t>A transaction between association and board member or relative is not void or voidable </a:t>
            </a:r>
            <a:r>
              <a:rPr lang="en-US" sz="2000" u="sng" dirty="0"/>
              <a:t>so long as</a:t>
            </a:r>
            <a:r>
              <a:rPr lang="en-US" sz="2000" dirty="0"/>
              <a:t>:</a:t>
            </a:r>
          </a:p>
          <a:p>
            <a:pPr lvl="1"/>
            <a:r>
              <a:rPr lang="en-US" sz="1800" dirty="0"/>
              <a:t>The interest is disclosed or known to the board of directors or committee which authorizes, approves, or ratifies the contract or transaction by majority vote;</a:t>
            </a:r>
          </a:p>
          <a:p>
            <a:pPr lvl="1"/>
            <a:r>
              <a:rPr lang="en-US" sz="1800" dirty="0"/>
              <a:t>The interest is disclosed or known to the members entitled to vote on such contract or transaction, if any, and they authorize, approve, or ratify it by majority vote or written consent OR</a:t>
            </a:r>
          </a:p>
          <a:p>
            <a:pPr lvl="1"/>
            <a:r>
              <a:rPr lang="en-US" sz="1800" dirty="0"/>
              <a:t>The contract or transaction is fair and reasonable as to the corporation at the time it is authorized by the board, a committee, or the members.</a:t>
            </a:r>
          </a:p>
          <a:p>
            <a:pPr marL="0" indent="0">
              <a:buNone/>
            </a:pPr>
            <a:r>
              <a:rPr lang="en-US" sz="2000" dirty="0"/>
              <a:t>Authorization, approval, or ratification must be done by disinterested board members.</a:t>
            </a:r>
          </a:p>
        </p:txBody>
      </p:sp>
    </p:spTree>
    <p:extLst>
      <p:ext uri="{BB962C8B-B14F-4D97-AF65-F5344CB8AC3E}">
        <p14:creationId xmlns:p14="http://schemas.microsoft.com/office/powerpoint/2010/main" val="270902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3F7F9411-9473-1E30-B84E-3CB91399CC4E}"/>
              </a:ext>
            </a:extLst>
          </p:cNvPr>
          <p:cNvSpPr>
            <a:spLocks noGrp="1"/>
          </p:cNvSpPr>
          <p:nvPr>
            <p:ph type="title"/>
          </p:nvPr>
        </p:nvSpPr>
        <p:spPr>
          <a:xfrm>
            <a:off x="573409" y="559477"/>
            <a:ext cx="3765200" cy="5709931"/>
          </a:xfrm>
        </p:spPr>
        <p:txBody>
          <a:bodyPr>
            <a:normAutofit/>
          </a:bodyPr>
          <a:lstStyle/>
          <a:p>
            <a:pPr algn="ctr"/>
            <a:r>
              <a:rPr lang="en-US" sz="9600" dirty="0"/>
              <a:t>DO</a:t>
            </a:r>
          </a:p>
        </p:txBody>
      </p:sp>
      <p:sp>
        <p:nvSpPr>
          <p:cNvPr id="16" name="Rectangle 15">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9" name="Content Placeholder 5">
            <a:extLst>
              <a:ext uri="{FF2B5EF4-FFF2-40B4-BE49-F238E27FC236}">
                <a16:creationId xmlns:a16="http://schemas.microsoft.com/office/drawing/2014/main" id="{3CB82BD0-ED3C-45E2-89FB-9AFE64646110}"/>
              </a:ext>
            </a:extLst>
          </p:cNvPr>
          <p:cNvGraphicFramePr>
            <a:graphicFrameLocks noGrp="1"/>
          </p:cNvGraphicFramePr>
          <p:nvPr>
            <p:ph idx="1"/>
            <p:extLst>
              <p:ext uri="{D42A27DB-BD31-4B8C-83A1-F6EECF244321}">
                <p14:modId xmlns:p14="http://schemas.microsoft.com/office/powerpoint/2010/main" val="3087331173"/>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425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Georgia Pro Cond Blac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1B8715FA98E84FA70411EF23BC17F2" ma:contentTypeVersion="6" ma:contentTypeDescription="Create a new document." ma:contentTypeScope="" ma:versionID="db3e8348760398428d20ecca1dba2831">
  <xsd:schema xmlns:xsd="http://www.w3.org/2001/XMLSchema" xmlns:xs="http://www.w3.org/2001/XMLSchema" xmlns:p="http://schemas.microsoft.com/office/2006/metadata/properties" xmlns:ns2="0b4a7bca-8c89-42c5-9eac-5cc44536556c" xmlns:ns3="27a0ac2c-ea56-4aa9-a854-6f55e4ab1877" targetNamespace="http://schemas.microsoft.com/office/2006/metadata/properties" ma:root="true" ma:fieldsID="58696967006edc79ddb440228a9b94e2" ns2:_="" ns3:_="">
    <xsd:import namespace="0b4a7bca-8c89-42c5-9eac-5cc44536556c"/>
    <xsd:import namespace="27a0ac2c-ea56-4aa9-a854-6f55e4ab187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a7bca-8c89-42c5-9eac-5cc4453655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a0ac2c-ea56-4aa9-a854-6f55e4ab187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35A89C-5C1E-4E30-A2B0-ADEEE7B78C6F}"/>
</file>

<file path=customXml/itemProps2.xml><?xml version="1.0" encoding="utf-8"?>
<ds:datastoreItem xmlns:ds="http://schemas.openxmlformats.org/officeDocument/2006/customXml" ds:itemID="{10970BDB-7823-4D4A-AC69-32FD40D84ECE}"/>
</file>

<file path=customXml/itemProps3.xml><?xml version="1.0" encoding="utf-8"?>
<ds:datastoreItem xmlns:ds="http://schemas.openxmlformats.org/officeDocument/2006/customXml" ds:itemID="{1E22D62D-4E1F-46B4-8ECC-4AE242B3ACCF}"/>
</file>

<file path=docProps/app.xml><?xml version="1.0" encoding="utf-8"?>
<Properties xmlns="http://schemas.openxmlformats.org/officeDocument/2006/extended-properties" xmlns:vt="http://schemas.openxmlformats.org/officeDocument/2006/docPropsVTypes">
  <TotalTime>2752</TotalTime>
  <Words>2235</Words>
  <Application>Microsoft Office PowerPoint</Application>
  <PresentationFormat>Widescreen</PresentationFormat>
  <Paragraphs>184</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Century</vt:lpstr>
      <vt:lpstr>Garamond</vt:lpstr>
      <vt:lpstr>Georgia Pro</vt:lpstr>
      <vt:lpstr>Georgia Pro Cond Black</vt:lpstr>
      <vt:lpstr>Wingdings</vt:lpstr>
      <vt:lpstr>SavonVTI</vt:lpstr>
      <vt:lpstr>Do’s &amp; Don’ts  for D’s &amp; O’s</vt:lpstr>
      <vt:lpstr> FIDUCIARY DUTY</vt:lpstr>
      <vt:lpstr>What It’s All About</vt:lpstr>
      <vt:lpstr>Fiduciary Duty, generally</vt:lpstr>
      <vt:lpstr>Specific Fiduciary Duties for Condos</vt:lpstr>
      <vt:lpstr>Conflict of Interest – Section 718.3027</vt:lpstr>
      <vt:lpstr>Conflict of Interest – F.S. 718.3027</vt:lpstr>
      <vt:lpstr>Conflict of Interest – F.S. 617.0832</vt:lpstr>
      <vt:lpstr>DO</vt:lpstr>
      <vt:lpstr>DON’T</vt:lpstr>
      <vt:lpstr>CIVIL LIABILITY</vt:lpstr>
      <vt:lpstr>Negligence</vt:lpstr>
      <vt:lpstr>Business Judgment Rule</vt:lpstr>
      <vt:lpstr>Business Judgment Rule</vt:lpstr>
      <vt:lpstr>Liability for Monetary Damages</vt:lpstr>
      <vt:lpstr>DO</vt:lpstr>
      <vt:lpstr>DON’T</vt:lpstr>
      <vt:lpstr> Defamation</vt:lpstr>
      <vt:lpstr>The Basics</vt:lpstr>
      <vt:lpstr>Directors &amp; Officers as Public Figures</vt:lpstr>
      <vt:lpstr>Conditional Privilege</vt:lpstr>
      <vt:lpstr>DO</vt:lpstr>
      <vt:lpstr>DON’T</vt:lpstr>
      <vt:lpstr> INDEMNIFICATION</vt:lpstr>
      <vt:lpstr>Directors May Seek Indemnity </vt:lpstr>
      <vt:lpstr>The Association May Not Indemnify</vt:lpstr>
      <vt:lpstr> CRIMINAL LIABILITY</vt:lpstr>
      <vt:lpstr>Condominium Act</vt:lpstr>
      <vt:lpstr> INSURANCE</vt:lpstr>
      <vt:lpstr>Liability Insurance</vt:lpstr>
      <vt:lpstr>Insurance for Association Funds</vt:lpstr>
      <vt:lpstr>DO</vt:lpstr>
      <vt:lpstr>DON’T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 &amp; Don’ts  for D’s &amp; O’s</dc:title>
  <dc:creator>Barbara Reid</dc:creator>
  <cp:lastModifiedBy>Barbara Reid</cp:lastModifiedBy>
  <cp:revision>13</cp:revision>
  <dcterms:created xsi:type="dcterms:W3CDTF">2023-03-10T22:56:33Z</dcterms:created>
  <dcterms:modified xsi:type="dcterms:W3CDTF">2023-03-13T19:30:23Z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0x010100ED1B8715FA98E84FA70411EF23BC17F2</vt:lpwstr>
  </property>
</Properties>
</file>