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4"/>
  </p:notesMasterIdLst>
  <p:handoutMasterIdLst>
    <p:handoutMasterId r:id="rId95"/>
  </p:handoutMasterIdLst>
  <p:sldIdLst>
    <p:sldId id="277" r:id="rId3"/>
    <p:sldId id="278" r:id="rId4"/>
    <p:sldId id="280" r:id="rId5"/>
    <p:sldId id="281" r:id="rId6"/>
    <p:sldId id="282" r:id="rId7"/>
    <p:sldId id="283" r:id="rId8"/>
    <p:sldId id="284" r:id="rId9"/>
    <p:sldId id="285" r:id="rId10"/>
    <p:sldId id="379" r:id="rId11"/>
    <p:sldId id="286" r:id="rId12"/>
    <p:sldId id="355" r:id="rId13"/>
    <p:sldId id="365" r:id="rId14"/>
    <p:sldId id="366" r:id="rId15"/>
    <p:sldId id="364" r:id="rId16"/>
    <p:sldId id="345" r:id="rId17"/>
    <p:sldId id="324" r:id="rId18"/>
    <p:sldId id="326" r:id="rId19"/>
    <p:sldId id="353" r:id="rId20"/>
    <p:sldId id="354" r:id="rId21"/>
    <p:sldId id="425" r:id="rId22"/>
    <p:sldId id="426" r:id="rId23"/>
    <p:sldId id="410" r:id="rId24"/>
    <p:sldId id="367" r:id="rId25"/>
    <p:sldId id="436" r:id="rId26"/>
    <p:sldId id="434" r:id="rId27"/>
    <p:sldId id="330" r:id="rId28"/>
    <p:sldId id="358" r:id="rId29"/>
    <p:sldId id="359" r:id="rId30"/>
    <p:sldId id="360" r:id="rId31"/>
    <p:sldId id="361" r:id="rId32"/>
    <p:sldId id="332" r:id="rId33"/>
    <p:sldId id="334" r:id="rId34"/>
    <p:sldId id="335" r:id="rId35"/>
    <p:sldId id="336" r:id="rId36"/>
    <p:sldId id="362" r:id="rId37"/>
    <p:sldId id="337" r:id="rId38"/>
    <p:sldId id="338" r:id="rId39"/>
    <p:sldId id="339" r:id="rId40"/>
    <p:sldId id="340" r:id="rId41"/>
    <p:sldId id="341" r:id="rId42"/>
    <p:sldId id="347" r:id="rId43"/>
    <p:sldId id="318" r:id="rId44"/>
    <p:sldId id="321" r:id="rId45"/>
    <p:sldId id="320" r:id="rId46"/>
    <p:sldId id="322" r:id="rId47"/>
    <p:sldId id="323" r:id="rId48"/>
    <p:sldId id="368" r:id="rId49"/>
    <p:sldId id="369" r:id="rId50"/>
    <p:sldId id="370" r:id="rId51"/>
    <p:sldId id="375" r:id="rId52"/>
    <p:sldId id="376" r:id="rId53"/>
    <p:sldId id="378" r:id="rId54"/>
    <p:sldId id="373" r:id="rId55"/>
    <p:sldId id="343" r:id="rId56"/>
    <p:sldId id="311" r:id="rId57"/>
    <p:sldId id="348" r:id="rId58"/>
    <p:sldId id="312" r:id="rId59"/>
    <p:sldId id="356" r:id="rId60"/>
    <p:sldId id="315" r:id="rId61"/>
    <p:sldId id="317" r:id="rId62"/>
    <p:sldId id="313" r:id="rId63"/>
    <p:sldId id="314" r:id="rId64"/>
    <p:sldId id="287" r:id="rId65"/>
    <p:sldId id="288" r:id="rId66"/>
    <p:sldId id="289" r:id="rId67"/>
    <p:sldId id="290" r:id="rId68"/>
    <p:sldId id="291" r:id="rId69"/>
    <p:sldId id="292" r:id="rId70"/>
    <p:sldId id="293" r:id="rId71"/>
    <p:sldId id="350" r:id="rId72"/>
    <p:sldId id="346" r:id="rId73"/>
    <p:sldId id="294" r:id="rId74"/>
    <p:sldId id="295" r:id="rId75"/>
    <p:sldId id="296" r:id="rId76"/>
    <p:sldId id="297" r:id="rId77"/>
    <p:sldId id="351" r:id="rId78"/>
    <p:sldId id="299" r:id="rId79"/>
    <p:sldId id="298" r:id="rId80"/>
    <p:sldId id="300" r:id="rId81"/>
    <p:sldId id="357" r:id="rId82"/>
    <p:sldId id="352" r:id="rId83"/>
    <p:sldId id="363" r:id="rId84"/>
    <p:sldId id="301" r:id="rId85"/>
    <p:sldId id="302" r:id="rId86"/>
    <p:sldId id="303" r:id="rId87"/>
    <p:sldId id="304" r:id="rId88"/>
    <p:sldId id="305" r:id="rId89"/>
    <p:sldId id="306" r:id="rId90"/>
    <p:sldId id="307" r:id="rId91"/>
    <p:sldId id="309" r:id="rId92"/>
    <p:sldId id="342" r:id="rId9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4" autoAdjust="0"/>
  </p:normalViewPr>
  <p:slideViewPr>
    <p:cSldViewPr snapToGrid="0">
      <p:cViewPr varScale="1">
        <p:scale>
          <a:sx n="110" d="100"/>
          <a:sy n="110" d="100"/>
        </p:scale>
        <p:origin x="492" y="108"/>
      </p:cViewPr>
      <p:guideLst>
        <p:guide pos="3840"/>
        <p:guide orient="horz" pos="2160"/>
      </p:guideLst>
    </p:cSldViewPr>
  </p:slideViewPr>
  <p:notesTextViewPr>
    <p:cViewPr>
      <p:scale>
        <a:sx n="3" d="2"/>
        <a:sy n="3" d="2"/>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ustomXml" Target="../customXml/item3.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1/31/2023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1/31/2023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B37A362-21EF-4C35-A716-A4CBA898D3F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1/31/2023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1/31/2023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1/31/2023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1/31/2023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8330-2B2D-4E13-A649-6127FD2A6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1EB83A-4744-44A0-857C-64153F584D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D6000B-5E33-4B13-9B4B-E7AEF00070E0}"/>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5" name="Footer Placeholder 4">
            <a:extLst>
              <a:ext uri="{FF2B5EF4-FFF2-40B4-BE49-F238E27FC236}">
                <a16:creationId xmlns:a16="http://schemas.microsoft.com/office/drawing/2014/main" id="{5ED8C0BE-42B6-41E1-AD1B-BA35DDF91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4FD67-B500-4E3B-AD95-8FDB548B89C8}"/>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312407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0AF0-77EF-4DE4-828C-78158D9E9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E3305B-2E01-43A7-8525-C81F546BF4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8B169-3AF2-43A6-A8B5-EF731F77D172}"/>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5" name="Footer Placeholder 4">
            <a:extLst>
              <a:ext uri="{FF2B5EF4-FFF2-40B4-BE49-F238E27FC236}">
                <a16:creationId xmlns:a16="http://schemas.microsoft.com/office/drawing/2014/main" id="{2794BB1C-EFA9-4E72-93BF-D7F86F7E7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47D78-4B8E-4EF1-B044-AF064CB318AA}"/>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69894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AEF0-0DF1-4B41-BF5F-7317E368AB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0377A5-8C64-4D69-9E07-94780EC59D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9683E1-3F56-4ADC-AB23-08A6D3D458B9}"/>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5" name="Footer Placeholder 4">
            <a:extLst>
              <a:ext uri="{FF2B5EF4-FFF2-40B4-BE49-F238E27FC236}">
                <a16:creationId xmlns:a16="http://schemas.microsoft.com/office/drawing/2014/main" id="{EB9F09F4-4DCA-4723-A4BD-1176E267D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E8BE3-3B18-41C6-AB00-4E89B3AB2B87}"/>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526536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2A75-7212-4BAB-90D6-98E18A232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1C8E3-46FC-4DCF-A3A0-D6056D353F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F07558-7392-45ED-85EB-B01D8DE3D2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8B0ABA-09C7-423F-9D1C-7B7265B55EC9}"/>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6" name="Footer Placeholder 5">
            <a:extLst>
              <a:ext uri="{FF2B5EF4-FFF2-40B4-BE49-F238E27FC236}">
                <a16:creationId xmlns:a16="http://schemas.microsoft.com/office/drawing/2014/main" id="{A7734444-99B3-4F91-B088-C21CD6C9F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0D169-A03A-4392-BBED-8864A0AEDE7E}"/>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3212771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70F8-D628-476B-ADF6-8567F059F3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42DF05-0859-4859-85E3-0F5DF244A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559051-AE6C-4931-B8DA-A3DAF321E6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DA9990-0E06-4568-88FF-654D793EC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1C00F-53A2-4F67-A315-C397E47D40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3BF38C-2B6C-455D-8986-8894EFBB4469}"/>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8" name="Footer Placeholder 7">
            <a:extLst>
              <a:ext uri="{FF2B5EF4-FFF2-40B4-BE49-F238E27FC236}">
                <a16:creationId xmlns:a16="http://schemas.microsoft.com/office/drawing/2014/main" id="{F1336331-5A49-48DA-8184-1B86283AA9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CB0949-785C-4D1D-85F3-8FF3A79E58EE}"/>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2470845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BF15-40C1-43EF-9A03-9E6EDC7B50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83056B-425A-4392-A9B7-2742BA17DEEC}"/>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4" name="Footer Placeholder 3">
            <a:extLst>
              <a:ext uri="{FF2B5EF4-FFF2-40B4-BE49-F238E27FC236}">
                <a16:creationId xmlns:a16="http://schemas.microsoft.com/office/drawing/2014/main" id="{E03CAFF9-4069-42CE-B334-5E51B46D7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9D946C-EDC0-4806-B369-FC10F91C7ECE}"/>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109583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E92D-4C4C-45BB-BAEE-EE5345ABFF0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10A25C2-16FA-4560-88BF-D858671C35F7}"/>
              </a:ext>
            </a:extLst>
          </p:cNvPr>
          <p:cNvSpPr>
            <a:spLocks noGrp="1"/>
          </p:cNvSpPr>
          <p:nvPr>
            <p:ph type="ftr" sz="quarter" idx="10"/>
          </p:nvPr>
        </p:nvSpPr>
        <p:spPr/>
        <p:txBody>
          <a:bodyPr/>
          <a:lstStyle/>
          <a:p>
            <a:r>
              <a:rPr lang="en-US"/>
              <a:t>Add a footer</a:t>
            </a:r>
            <a:endParaRPr lang="en-US" dirty="0"/>
          </a:p>
        </p:txBody>
      </p:sp>
      <p:sp>
        <p:nvSpPr>
          <p:cNvPr id="4" name="Date Placeholder 3">
            <a:extLst>
              <a:ext uri="{FF2B5EF4-FFF2-40B4-BE49-F238E27FC236}">
                <a16:creationId xmlns:a16="http://schemas.microsoft.com/office/drawing/2014/main" id="{182ADFF2-DF64-4319-B449-595D9AE5364B}"/>
              </a:ext>
            </a:extLst>
          </p:cNvPr>
          <p:cNvSpPr>
            <a:spLocks noGrp="1"/>
          </p:cNvSpPr>
          <p:nvPr>
            <p:ph type="dt" sz="half" idx="11"/>
          </p:nvPr>
        </p:nvSpPr>
        <p:spPr/>
        <p:txBody>
          <a:bodyPr/>
          <a:lstStyle/>
          <a:p>
            <a:fld id="{C8B93266-8FB4-430B-8AE3-3A53F50E1A0B}" type="datetime1">
              <a:rPr lang="en-US" smtClean="0"/>
              <a:pPr/>
              <a:t>1/31/2023</a:t>
            </a:fld>
            <a:endParaRPr lang="en-US" dirty="0"/>
          </a:p>
        </p:txBody>
      </p:sp>
      <p:sp>
        <p:nvSpPr>
          <p:cNvPr id="5" name="Slide Number Placeholder 4">
            <a:extLst>
              <a:ext uri="{FF2B5EF4-FFF2-40B4-BE49-F238E27FC236}">
                <a16:creationId xmlns:a16="http://schemas.microsoft.com/office/drawing/2014/main" id="{2DF1C789-E294-498C-B5A4-2C0181CF17FD}"/>
              </a:ext>
            </a:extLst>
          </p:cNvPr>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78676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2C9A1-F640-4305-8E89-CC1885496563}"/>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3" name="Footer Placeholder 2">
            <a:extLst>
              <a:ext uri="{FF2B5EF4-FFF2-40B4-BE49-F238E27FC236}">
                <a16:creationId xmlns:a16="http://schemas.microsoft.com/office/drawing/2014/main" id="{AA1BB23C-9EB7-4DC1-B76D-62D794986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28B79-6948-4A4F-B296-EC642993ACBB}"/>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3089031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CB10-07B8-42DA-9A18-59ECF8B30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6BCAA3-3933-4D65-B3DB-37BBAA0369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D627E5-B585-480D-8EBC-F191B229E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50158D-01D1-4D01-99F5-36779FBAEDF6}"/>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6" name="Footer Placeholder 5">
            <a:extLst>
              <a:ext uri="{FF2B5EF4-FFF2-40B4-BE49-F238E27FC236}">
                <a16:creationId xmlns:a16="http://schemas.microsoft.com/office/drawing/2014/main" id="{08727051-4D25-4EB9-AC87-0AE514012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438C18-6D18-4CE3-89E9-2C3905E9E5C2}"/>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2684292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E8B8-3A1A-4E89-9C0B-AA6CB0B98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1F674-E0E2-47B8-BC26-2F4FA83E9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C70DA4-D3FF-40B5-A1BC-8A03F51CA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BBBC05-B520-4E0F-B9F0-A159201A234F}"/>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6" name="Footer Placeholder 5">
            <a:extLst>
              <a:ext uri="{FF2B5EF4-FFF2-40B4-BE49-F238E27FC236}">
                <a16:creationId xmlns:a16="http://schemas.microsoft.com/office/drawing/2014/main" id="{CAB87ACA-E067-4292-968B-7FF1C5F7B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A20B1-9388-4C67-A136-29B900D8EFFE}"/>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3848462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0374-0312-4802-9ABD-6429870AEB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91BCB4-BA3C-4058-9CE7-638193DA52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A887B-B7AD-4B97-897D-64D7B86A7384}"/>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5" name="Footer Placeholder 4">
            <a:extLst>
              <a:ext uri="{FF2B5EF4-FFF2-40B4-BE49-F238E27FC236}">
                <a16:creationId xmlns:a16="http://schemas.microsoft.com/office/drawing/2014/main" id="{DBD4348B-C7B7-467E-A106-C095A01E9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885F9-4E2F-4565-94BA-2F023363463E}"/>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300588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7A691-8B10-43A0-B7C8-F61F3D8E4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CBB283-F2EB-4DC3-BFF3-B5B2940E4E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7BE06-694E-46C1-8301-C7A88D406ABF}"/>
              </a:ext>
            </a:extLst>
          </p:cNvPr>
          <p:cNvSpPr>
            <a:spLocks noGrp="1"/>
          </p:cNvSpPr>
          <p:nvPr>
            <p:ph type="dt" sz="half" idx="10"/>
          </p:nvPr>
        </p:nvSpPr>
        <p:spPr/>
        <p:txBody>
          <a:bodyPr/>
          <a:lstStyle/>
          <a:p>
            <a:fld id="{7FCF7933-1EBB-48D5-9CE5-C2F7485A082D}" type="datetimeFigureOut">
              <a:rPr lang="en-US" smtClean="0"/>
              <a:t>1/31/2023</a:t>
            </a:fld>
            <a:endParaRPr lang="en-US"/>
          </a:p>
        </p:txBody>
      </p:sp>
      <p:sp>
        <p:nvSpPr>
          <p:cNvPr id="5" name="Footer Placeholder 4">
            <a:extLst>
              <a:ext uri="{FF2B5EF4-FFF2-40B4-BE49-F238E27FC236}">
                <a16:creationId xmlns:a16="http://schemas.microsoft.com/office/drawing/2014/main" id="{935CC506-56BC-4C37-8823-EE00FEFA1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7B639-28E8-418A-8D24-32368C82C5E5}"/>
              </a:ext>
            </a:extLst>
          </p:cNvPr>
          <p:cNvSpPr>
            <a:spLocks noGrp="1"/>
          </p:cNvSpPr>
          <p:nvPr>
            <p:ph type="sldNum" sz="quarter" idx="12"/>
          </p:nvPr>
        </p:nvSpPr>
        <p:spPr/>
        <p:txBody>
          <a:bodyPr/>
          <a:lstStyle/>
          <a:p>
            <a:fld id="{42D71081-6C32-45E2-8377-16E7D91A9A3F}" type="slidenum">
              <a:rPr lang="en-US" smtClean="0"/>
              <a:t>‹#›</a:t>
            </a:fld>
            <a:endParaRPr lang="en-US"/>
          </a:p>
        </p:txBody>
      </p:sp>
    </p:spTree>
    <p:extLst>
      <p:ext uri="{BB962C8B-B14F-4D97-AF65-F5344CB8AC3E}">
        <p14:creationId xmlns:p14="http://schemas.microsoft.com/office/powerpoint/2010/main" val="210565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373B-3D73-48D3-93E4-5ED586C6A6C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A579D14-1233-4EC7-BF46-91694E2540EF}"/>
              </a:ext>
            </a:extLst>
          </p:cNvPr>
          <p:cNvSpPr>
            <a:spLocks noGrp="1"/>
          </p:cNvSpPr>
          <p:nvPr>
            <p:ph type="ftr" sz="quarter" idx="10"/>
          </p:nvPr>
        </p:nvSpPr>
        <p:spPr/>
        <p:txBody>
          <a:bodyPr/>
          <a:lstStyle/>
          <a:p>
            <a:r>
              <a:rPr lang="en-US"/>
              <a:t>Add a footer</a:t>
            </a:r>
            <a:endParaRPr lang="en-US" dirty="0"/>
          </a:p>
        </p:txBody>
      </p:sp>
      <p:sp>
        <p:nvSpPr>
          <p:cNvPr id="4" name="Date Placeholder 3">
            <a:extLst>
              <a:ext uri="{FF2B5EF4-FFF2-40B4-BE49-F238E27FC236}">
                <a16:creationId xmlns:a16="http://schemas.microsoft.com/office/drawing/2014/main" id="{D571A057-9DDA-43B4-A66F-078A0982CF56}"/>
              </a:ext>
            </a:extLst>
          </p:cNvPr>
          <p:cNvSpPr>
            <a:spLocks noGrp="1"/>
          </p:cNvSpPr>
          <p:nvPr>
            <p:ph type="dt" sz="half" idx="11"/>
          </p:nvPr>
        </p:nvSpPr>
        <p:spPr/>
        <p:txBody>
          <a:bodyPr/>
          <a:lstStyle/>
          <a:p>
            <a:fld id="{C8B93266-8FB4-430B-8AE3-3A53F50E1A0B}" type="datetime1">
              <a:rPr lang="en-US" smtClean="0"/>
              <a:pPr/>
              <a:t>1/31/2023</a:t>
            </a:fld>
            <a:endParaRPr lang="en-US" dirty="0"/>
          </a:p>
        </p:txBody>
      </p:sp>
      <p:sp>
        <p:nvSpPr>
          <p:cNvPr id="5" name="Slide Number Placeholder 4">
            <a:extLst>
              <a:ext uri="{FF2B5EF4-FFF2-40B4-BE49-F238E27FC236}">
                <a16:creationId xmlns:a16="http://schemas.microsoft.com/office/drawing/2014/main" id="{00012A9D-7FC9-45D1-B5E7-DF4ACD8B3CEE}"/>
              </a:ext>
            </a:extLst>
          </p:cNvPr>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96736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1/31/2023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1/31/2023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1/31/2023</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1/31/2023</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1/31/2023</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1/31/2023</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DF4D5A-80C8-4B6D-8537-F199850BB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07542-AB4F-4FAD-82D2-62E525579A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78712-63A7-4A63-B3A4-B8FF5E404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F7933-1EBB-48D5-9CE5-C2F7485A082D}" type="datetimeFigureOut">
              <a:rPr lang="en-US" smtClean="0"/>
              <a:t>1/31/2023</a:t>
            </a:fld>
            <a:endParaRPr lang="en-US"/>
          </a:p>
        </p:txBody>
      </p:sp>
      <p:sp>
        <p:nvSpPr>
          <p:cNvPr id="5" name="Footer Placeholder 4">
            <a:extLst>
              <a:ext uri="{FF2B5EF4-FFF2-40B4-BE49-F238E27FC236}">
                <a16:creationId xmlns:a16="http://schemas.microsoft.com/office/drawing/2014/main" id="{EAAFD197-133D-45CF-AE3F-7405EEDB4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C7E302-2A61-4364-96FF-98E134081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71081-6C32-45E2-8377-16E7D91A9A3F}" type="slidenum">
              <a:rPr lang="en-US" smtClean="0"/>
              <a:t>‹#›</a:t>
            </a:fld>
            <a:endParaRPr lang="en-US"/>
          </a:p>
        </p:txBody>
      </p:sp>
    </p:spTree>
    <p:extLst>
      <p:ext uri="{BB962C8B-B14F-4D97-AF65-F5344CB8AC3E}">
        <p14:creationId xmlns:p14="http://schemas.microsoft.com/office/powerpoint/2010/main" val="2717846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125244"/>
            <a:ext cx="10058400" cy="2203882"/>
          </a:xfrm>
        </p:spPr>
        <p:txBody>
          <a:bodyPr anchor="t">
            <a:normAutofit/>
          </a:bodyPr>
          <a:lstStyle/>
          <a:p>
            <a:pPr algn="ctr"/>
            <a:r>
              <a:rPr lang="en-US" sz="4400" dirty="0">
                <a:solidFill>
                  <a:srgbClr val="002060"/>
                </a:solidFill>
                <a:latin typeface="Century Gothic" panose="020B0502020202020204" pitchFamily="34" charset="0"/>
              </a:rPr>
              <a:t>Condo and </a:t>
            </a:r>
            <a:r>
              <a:rPr lang="en-US" sz="4400" dirty="0" err="1">
                <a:solidFill>
                  <a:srgbClr val="002060"/>
                </a:solidFill>
                <a:latin typeface="Century Gothic" panose="020B0502020202020204" pitchFamily="34" charset="0"/>
              </a:rPr>
              <a:t>hoa</a:t>
            </a:r>
            <a:r>
              <a:rPr lang="en-US" sz="4400" dirty="0">
                <a:solidFill>
                  <a:srgbClr val="002060"/>
                </a:solidFill>
                <a:latin typeface="Century Gothic" panose="020B0502020202020204" pitchFamily="34" charset="0"/>
              </a:rPr>
              <a:t> </a:t>
            </a:r>
            <a:br>
              <a:rPr lang="en-US" sz="4400" dirty="0">
                <a:solidFill>
                  <a:srgbClr val="002060"/>
                </a:solidFill>
                <a:latin typeface="Century Gothic" panose="020B0502020202020204" pitchFamily="34" charset="0"/>
              </a:rPr>
            </a:br>
            <a:br>
              <a:rPr lang="en-US" sz="4400" dirty="0">
                <a:solidFill>
                  <a:srgbClr val="002060"/>
                </a:solidFill>
                <a:latin typeface="Century Gothic" panose="020B0502020202020204" pitchFamily="34" charset="0"/>
              </a:rPr>
            </a:br>
            <a:r>
              <a:rPr lang="en-US" sz="4400" dirty="0">
                <a:solidFill>
                  <a:srgbClr val="002060"/>
                </a:solidFill>
                <a:latin typeface="Century Gothic" panose="020B0502020202020204" pitchFamily="34" charset="0"/>
              </a:rPr>
              <a:t>board certification course</a:t>
            </a:r>
          </a:p>
        </p:txBody>
      </p:sp>
      <p:sp>
        <p:nvSpPr>
          <p:cNvPr id="3" name="Subtitle 2"/>
          <p:cNvSpPr>
            <a:spLocks noGrp="1"/>
          </p:cNvSpPr>
          <p:nvPr>
            <p:ph type="subTitle" idx="1"/>
          </p:nvPr>
        </p:nvSpPr>
        <p:spPr>
          <a:xfrm>
            <a:off x="1066800" y="4038359"/>
            <a:ext cx="10058400" cy="932255"/>
          </a:xfrm>
        </p:spPr>
        <p:txBody>
          <a:bodyPr>
            <a:normAutofit/>
          </a:bodyPr>
          <a:lstStyle/>
          <a:p>
            <a:pPr algn="ctr"/>
            <a:r>
              <a:rPr lang="en-US" sz="2800" dirty="0">
                <a:solidFill>
                  <a:srgbClr val="002060"/>
                </a:solidFill>
                <a:latin typeface="Century Gothic" panose="020B0502020202020204" pitchFamily="34" charset="0"/>
              </a:rPr>
              <a:t>Presented by martell &amp; ozim, p.a.</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0D60-8028-4A70-A866-98CDE406A401}"/>
              </a:ext>
            </a:extLst>
          </p:cNvPr>
          <p:cNvSpPr>
            <a:spLocks noGrp="1"/>
          </p:cNvSpPr>
          <p:nvPr>
            <p:ph type="title"/>
          </p:nvPr>
        </p:nvSpPr>
        <p:spPr>
          <a:xfrm>
            <a:off x="1295400" y="391886"/>
            <a:ext cx="9601200" cy="853440"/>
          </a:xfrm>
        </p:spPr>
        <p:txBody>
          <a:bodyPr>
            <a:normAutofit/>
          </a:bodyPr>
          <a:lstStyle/>
          <a:p>
            <a:pPr algn="ctr"/>
            <a:r>
              <a:rPr lang="en-US" sz="4000" dirty="0">
                <a:solidFill>
                  <a:srgbClr val="002060"/>
                </a:solidFill>
                <a:latin typeface="Century Gothic" panose="020B0502020202020204" pitchFamily="34" charset="0"/>
              </a:rPr>
              <a:t>FIDUCIARY DUTIES</a:t>
            </a:r>
          </a:p>
        </p:txBody>
      </p:sp>
      <p:sp>
        <p:nvSpPr>
          <p:cNvPr id="3" name="Content Placeholder 2">
            <a:extLst>
              <a:ext uri="{FF2B5EF4-FFF2-40B4-BE49-F238E27FC236}">
                <a16:creationId xmlns:a16="http://schemas.microsoft.com/office/drawing/2014/main" id="{99B9F2F2-7756-4751-AC87-00C35A11F7EF}"/>
              </a:ext>
            </a:extLst>
          </p:cNvPr>
          <p:cNvSpPr>
            <a:spLocks noGrp="1"/>
          </p:cNvSpPr>
          <p:nvPr>
            <p:ph idx="1"/>
          </p:nvPr>
        </p:nvSpPr>
        <p:spPr>
          <a:xfrm>
            <a:off x="1295400" y="1454332"/>
            <a:ext cx="9601200" cy="4423954"/>
          </a:xfrm>
        </p:spPr>
        <p:txBody>
          <a:bodyPr>
            <a:normAutofit fontScale="92500" lnSpcReduction="20000"/>
          </a:bodyPr>
          <a:lstStyle/>
          <a:p>
            <a:pPr algn="just"/>
            <a:r>
              <a:rPr lang="en-US" sz="2400" dirty="0">
                <a:solidFill>
                  <a:srgbClr val="002060"/>
                </a:solidFill>
                <a:latin typeface="Century Gothic" panose="020B0502020202020204" pitchFamily="34" charset="0"/>
              </a:rPr>
              <a:t>Duty of loyalty and care </a:t>
            </a:r>
          </a:p>
          <a:p>
            <a:pPr algn="just"/>
            <a:endParaRPr lang="en-US" sz="2400" dirty="0">
              <a:solidFill>
                <a:srgbClr val="002060"/>
              </a:solidFill>
              <a:latin typeface="Century Gothic" panose="020B0502020202020204" pitchFamily="34" charset="0"/>
            </a:endParaRPr>
          </a:p>
          <a:p>
            <a:pPr algn="just"/>
            <a:r>
              <a:rPr lang="en-US" sz="2400" dirty="0">
                <a:solidFill>
                  <a:srgbClr val="002060"/>
                </a:solidFill>
                <a:latin typeface="Century Gothic" panose="020B0502020202020204" pitchFamily="34" charset="0"/>
              </a:rPr>
              <a:t>Business Judgment Rule</a:t>
            </a:r>
          </a:p>
          <a:p>
            <a:pPr lvl="1" algn="just">
              <a:buFont typeface="Wingdings" panose="05000000000000000000" pitchFamily="2" charset="2"/>
              <a:buChar char="§"/>
            </a:pPr>
            <a:r>
              <a:rPr lang="en-US" sz="2400" dirty="0">
                <a:solidFill>
                  <a:srgbClr val="002060"/>
                </a:solidFill>
                <a:latin typeface="Century Gothic" panose="020B0502020202020204" pitchFamily="34" charset="0"/>
              </a:rPr>
              <a:t>Directors are presumed to have acted properly with good faith and care, with limited exceptions…</a:t>
            </a:r>
          </a:p>
          <a:p>
            <a:pPr algn="just"/>
            <a:endParaRPr lang="en-US" sz="2400" dirty="0">
              <a:solidFill>
                <a:srgbClr val="002060"/>
              </a:solidFill>
              <a:latin typeface="Century Gothic" panose="020B0502020202020204" pitchFamily="34" charset="0"/>
            </a:endParaRPr>
          </a:p>
          <a:p>
            <a:pPr algn="just"/>
            <a:r>
              <a:rPr lang="en-US" sz="2400" dirty="0">
                <a:solidFill>
                  <a:srgbClr val="002060"/>
                </a:solidFill>
                <a:latin typeface="Century Gothic" panose="020B0502020202020204" pitchFamily="34" charset="0"/>
              </a:rPr>
              <a:t>Bad decisions that could lead to civil or criminal penalties…</a:t>
            </a:r>
          </a:p>
          <a:p>
            <a:pPr lvl="1" algn="just">
              <a:buFont typeface="Wingdings" panose="05000000000000000000" pitchFamily="2" charset="2"/>
              <a:buChar char="§"/>
            </a:pPr>
            <a:r>
              <a:rPr lang="en-US" sz="2400" dirty="0">
                <a:solidFill>
                  <a:srgbClr val="002060"/>
                </a:solidFill>
                <a:latin typeface="Century Gothic" panose="020B0502020202020204" pitchFamily="34" charset="0"/>
              </a:rPr>
              <a:t>Fraud</a:t>
            </a:r>
          </a:p>
          <a:p>
            <a:pPr lvl="1" algn="just">
              <a:buFont typeface="Wingdings" panose="05000000000000000000" pitchFamily="2" charset="2"/>
              <a:buChar char="§"/>
            </a:pPr>
            <a:r>
              <a:rPr lang="en-US" sz="2400" dirty="0">
                <a:solidFill>
                  <a:srgbClr val="002060"/>
                </a:solidFill>
                <a:latin typeface="Century Gothic" panose="020B0502020202020204" pitchFamily="34" charset="0"/>
              </a:rPr>
              <a:t>Self-dealing </a:t>
            </a:r>
          </a:p>
          <a:p>
            <a:pPr lvl="1" algn="just">
              <a:buFont typeface="Wingdings" panose="05000000000000000000" pitchFamily="2" charset="2"/>
              <a:buChar char="§"/>
            </a:pPr>
            <a:r>
              <a:rPr lang="en-US" sz="2400" dirty="0">
                <a:solidFill>
                  <a:srgbClr val="002060"/>
                </a:solidFill>
                <a:latin typeface="Century Gothic" panose="020B0502020202020204" pitchFamily="34" charset="0"/>
              </a:rPr>
              <a:t>Unjust enrichment </a:t>
            </a:r>
          </a:p>
          <a:p>
            <a:pPr marL="365760" lvl="1" indent="0" algn="just">
              <a:buNone/>
            </a:pPr>
            <a:r>
              <a:rPr lang="en-US" dirty="0">
                <a:solidFill>
                  <a:srgbClr val="002060"/>
                </a:solidFill>
                <a:latin typeface="Century Gothic" panose="020B0502020202020204" pitchFamily="34" charset="0"/>
              </a:rPr>
              <a:t> </a:t>
            </a:r>
          </a:p>
          <a:p>
            <a:pPr algn="just"/>
            <a:endParaRPr lang="en-US" sz="2200" dirty="0">
              <a:solidFill>
                <a:srgbClr val="002060"/>
              </a:solidFill>
              <a:latin typeface="Century Gothic" panose="020B0502020202020204" pitchFamily="34" charset="0"/>
            </a:endParaRPr>
          </a:p>
          <a:p>
            <a:endParaRPr lang="en-US"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41243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20A3-EB8F-4113-B954-5106515F667B}"/>
              </a:ext>
            </a:extLst>
          </p:cNvPr>
          <p:cNvSpPr>
            <a:spLocks noGrp="1"/>
          </p:cNvSpPr>
          <p:nvPr>
            <p:ph type="title"/>
          </p:nvPr>
        </p:nvSpPr>
        <p:spPr>
          <a:xfrm>
            <a:off x="1295400" y="383177"/>
            <a:ext cx="9601200" cy="827313"/>
          </a:xfrm>
        </p:spPr>
        <p:txBody>
          <a:bodyPr>
            <a:normAutofit/>
          </a:bodyPr>
          <a:lstStyle/>
          <a:p>
            <a:pPr algn="ctr"/>
            <a:r>
              <a:rPr lang="en-US" sz="4000" dirty="0">
                <a:solidFill>
                  <a:srgbClr val="002060"/>
                </a:solidFill>
                <a:latin typeface="Century Gothic" panose="020B0502020202020204" pitchFamily="34" charset="0"/>
                <a:cs typeface="Aharoni" panose="020B0604020202020204" pitchFamily="2" charset="-79"/>
              </a:rPr>
              <a:t>POSSIBLE REMOVAL</a:t>
            </a:r>
          </a:p>
        </p:txBody>
      </p:sp>
      <p:sp>
        <p:nvSpPr>
          <p:cNvPr id="3" name="Content Placeholder 2">
            <a:extLst>
              <a:ext uri="{FF2B5EF4-FFF2-40B4-BE49-F238E27FC236}">
                <a16:creationId xmlns:a16="http://schemas.microsoft.com/office/drawing/2014/main" id="{ACFE9877-77CF-4EA5-8E82-9D032E01163B}"/>
              </a:ext>
            </a:extLst>
          </p:cNvPr>
          <p:cNvSpPr>
            <a:spLocks noGrp="1"/>
          </p:cNvSpPr>
          <p:nvPr>
            <p:ph idx="1"/>
          </p:nvPr>
        </p:nvSpPr>
        <p:spPr>
          <a:xfrm>
            <a:off x="1295400" y="1410789"/>
            <a:ext cx="9601200" cy="4280262"/>
          </a:xfrm>
        </p:spPr>
        <p:txBody>
          <a:bodyPr>
            <a:normAutofit/>
          </a:bodyPr>
          <a:lstStyle/>
          <a:p>
            <a:r>
              <a:rPr lang="en-US" sz="2600" dirty="0">
                <a:solidFill>
                  <a:srgbClr val="002060"/>
                </a:solidFill>
                <a:latin typeface="Century Gothic" panose="020B0502020202020204" pitchFamily="34" charset="0"/>
              </a:rPr>
              <a:t>Felony theft or embezzlement of Association funds.</a:t>
            </a:r>
          </a:p>
          <a:p>
            <a:r>
              <a:rPr lang="en-US" sz="2600" dirty="0">
                <a:solidFill>
                  <a:srgbClr val="002060"/>
                </a:solidFill>
                <a:latin typeface="Century Gothic" panose="020B0502020202020204" pitchFamily="34" charset="0"/>
              </a:rPr>
              <a:t>Becoming more than 90 days delinquent.</a:t>
            </a:r>
          </a:p>
          <a:p>
            <a:r>
              <a:rPr lang="en-US" sz="2600" dirty="0">
                <a:solidFill>
                  <a:srgbClr val="002060"/>
                </a:solidFill>
                <a:latin typeface="Century Gothic" panose="020B0502020202020204" pitchFamily="34" charset="0"/>
              </a:rPr>
              <a:t>If you’re required to be an owner to serve per the governing documents, and you sell your unit/home.</a:t>
            </a:r>
          </a:p>
          <a:p>
            <a:r>
              <a:rPr lang="en-US" sz="2600" dirty="0">
                <a:solidFill>
                  <a:srgbClr val="002060"/>
                </a:solidFill>
                <a:latin typeface="Century Gothic" panose="020B0502020202020204" pitchFamily="34" charset="0"/>
              </a:rPr>
              <a:t>If the Board learns that a Director knowingly solicits any good or service.  </a:t>
            </a:r>
          </a:p>
          <a:p>
            <a:pPr marL="45720" indent="0">
              <a:buNone/>
            </a:pPr>
            <a:endParaRPr lang="en-US" sz="2200" dirty="0">
              <a:solidFill>
                <a:srgbClr val="002060"/>
              </a:solidFill>
              <a:latin typeface="Century Gothic" panose="020B0502020202020204" pitchFamily="34" charset="0"/>
            </a:endParaRPr>
          </a:p>
          <a:p>
            <a:pPr>
              <a:buFont typeface="Wingdings" panose="05000000000000000000" pitchFamily="2" charset="2"/>
              <a:buChar char="v"/>
            </a:pPr>
            <a:r>
              <a:rPr lang="en-US" sz="2200" dirty="0">
                <a:solidFill>
                  <a:srgbClr val="002060"/>
                </a:solidFill>
                <a:latin typeface="Century Gothic" panose="020B0502020202020204" pitchFamily="34" charset="0"/>
              </a:rPr>
              <a:t>Recalls…more on that later</a:t>
            </a:r>
          </a:p>
          <a:p>
            <a:endParaRPr lang="en-US"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2791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0472-57B4-8DBE-9475-74D4D6AB13B6}"/>
              </a:ext>
            </a:extLst>
          </p:cNvPr>
          <p:cNvSpPr>
            <a:spLocks noGrp="1"/>
          </p:cNvSpPr>
          <p:nvPr>
            <p:ph type="title"/>
          </p:nvPr>
        </p:nvSpPr>
        <p:spPr>
          <a:xfrm>
            <a:off x="1295400" y="254977"/>
            <a:ext cx="9601200" cy="741483"/>
          </a:xfrm>
        </p:spPr>
        <p:txBody>
          <a:bodyPr>
            <a:normAutofit/>
          </a:bodyPr>
          <a:lstStyle/>
          <a:p>
            <a:pPr algn="ctr"/>
            <a:r>
              <a:rPr lang="en-US" sz="4000" dirty="0">
                <a:solidFill>
                  <a:srgbClr val="002060"/>
                </a:solidFill>
                <a:latin typeface="Century Gothic" panose="020B0502020202020204" pitchFamily="34" charset="0"/>
              </a:rPr>
              <a:t>COVENANT ENFORCEMENT </a:t>
            </a:r>
            <a:endParaRPr lang="en-US" sz="4000" dirty="0">
              <a:solidFill>
                <a:srgbClr val="002060"/>
              </a:solidFill>
            </a:endParaRPr>
          </a:p>
        </p:txBody>
      </p:sp>
      <p:pic>
        <p:nvPicPr>
          <p:cNvPr id="4" name="Picture 2" descr="Considering an HOA Community? Read This First | Cheapism.com">
            <a:extLst>
              <a:ext uri="{FF2B5EF4-FFF2-40B4-BE49-F238E27FC236}">
                <a16:creationId xmlns:a16="http://schemas.microsoft.com/office/drawing/2014/main" id="{85D66331-1035-65A9-40D0-7D68081592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6303" y="1200150"/>
            <a:ext cx="5719395" cy="4901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A08F-0BE0-D8E8-5FFF-955B07BA4877}"/>
              </a:ext>
            </a:extLst>
          </p:cNvPr>
          <p:cNvSpPr>
            <a:spLocks noGrp="1"/>
          </p:cNvSpPr>
          <p:nvPr>
            <p:ph type="title"/>
          </p:nvPr>
        </p:nvSpPr>
        <p:spPr>
          <a:xfrm>
            <a:off x="1295400" y="285750"/>
            <a:ext cx="9601200" cy="728296"/>
          </a:xfrm>
        </p:spPr>
        <p:txBody>
          <a:bodyPr>
            <a:normAutofit/>
          </a:bodyPr>
          <a:lstStyle/>
          <a:p>
            <a:pPr algn="ctr"/>
            <a:r>
              <a:rPr lang="en-US" sz="4000" dirty="0">
                <a:solidFill>
                  <a:srgbClr val="002060"/>
                </a:solidFill>
                <a:latin typeface="Century Gothic" panose="020B0502020202020204" pitchFamily="34" charset="0"/>
              </a:rPr>
              <a:t>COVENANT ENFORCEMENT </a:t>
            </a:r>
            <a:endParaRPr lang="en-US" sz="4000" dirty="0">
              <a:solidFill>
                <a:srgbClr val="002060"/>
              </a:solidFill>
            </a:endParaRPr>
          </a:p>
        </p:txBody>
      </p:sp>
      <p:pic>
        <p:nvPicPr>
          <p:cNvPr id="4" name="Picture 2" descr="Dog poop Memes">
            <a:extLst>
              <a:ext uri="{FF2B5EF4-FFF2-40B4-BE49-F238E27FC236}">
                <a16:creationId xmlns:a16="http://schemas.microsoft.com/office/drawing/2014/main" id="{FEAAEDE5-3197-83B8-FE34-B07B60F3B2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0546" y="1090246"/>
            <a:ext cx="5222631" cy="4989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5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F404-7CBC-C239-5B7E-6537DCCE61C4}"/>
              </a:ext>
            </a:extLst>
          </p:cNvPr>
          <p:cNvSpPr>
            <a:spLocks noGrp="1"/>
          </p:cNvSpPr>
          <p:nvPr>
            <p:ph type="title"/>
          </p:nvPr>
        </p:nvSpPr>
        <p:spPr>
          <a:xfrm>
            <a:off x="1295400" y="537063"/>
            <a:ext cx="9601200" cy="754673"/>
          </a:xfrm>
        </p:spPr>
        <p:txBody>
          <a:bodyPr>
            <a:normAutofit/>
          </a:bodyPr>
          <a:lstStyle/>
          <a:p>
            <a:pPr algn="ctr"/>
            <a:r>
              <a:rPr lang="en-US" sz="4000" dirty="0">
                <a:solidFill>
                  <a:srgbClr val="002060"/>
                </a:solidFill>
                <a:latin typeface="Century Gothic" panose="020B0502020202020204" pitchFamily="34" charset="0"/>
              </a:rPr>
              <a:t>COVENANT ENFORCEMENT </a:t>
            </a:r>
          </a:p>
        </p:txBody>
      </p:sp>
      <p:sp>
        <p:nvSpPr>
          <p:cNvPr id="3" name="Content Placeholder 2">
            <a:extLst>
              <a:ext uri="{FF2B5EF4-FFF2-40B4-BE49-F238E27FC236}">
                <a16:creationId xmlns:a16="http://schemas.microsoft.com/office/drawing/2014/main" id="{931332C1-5087-5C65-FBF5-0E5232A01D34}"/>
              </a:ext>
            </a:extLst>
          </p:cNvPr>
          <p:cNvSpPr>
            <a:spLocks noGrp="1"/>
          </p:cNvSpPr>
          <p:nvPr>
            <p:ph idx="1"/>
          </p:nvPr>
        </p:nvSpPr>
        <p:spPr>
          <a:xfrm>
            <a:off x="1295400" y="1340827"/>
            <a:ext cx="9601200" cy="4602773"/>
          </a:xfrm>
        </p:spPr>
        <p:txBody>
          <a:bodyPr/>
          <a:lstStyle/>
          <a:p>
            <a:r>
              <a:rPr lang="en-US" sz="2200" dirty="0">
                <a:solidFill>
                  <a:srgbClr val="002060"/>
                </a:solidFill>
                <a:latin typeface="Century Gothic" panose="020B0502020202020204" pitchFamily="34" charset="0"/>
              </a:rPr>
              <a:t>The Association should follow all enforcement procedures created by the Association’s Declaration or adopted Rules.</a:t>
            </a:r>
          </a:p>
          <a:p>
            <a:r>
              <a:rPr lang="en-US" sz="2200" dirty="0">
                <a:solidFill>
                  <a:srgbClr val="002060"/>
                </a:solidFill>
                <a:latin typeface="Century Gothic" panose="020B0502020202020204" pitchFamily="34" charset="0"/>
              </a:rPr>
              <a:t>Enforcement steps generally progress as follows:</a:t>
            </a:r>
          </a:p>
          <a:p>
            <a:pPr lvl="2"/>
            <a:r>
              <a:rPr lang="en-US" sz="2200" dirty="0">
                <a:solidFill>
                  <a:srgbClr val="002060"/>
                </a:solidFill>
                <a:latin typeface="Century Gothic" panose="020B0502020202020204" pitchFamily="34" charset="0"/>
              </a:rPr>
              <a:t>Demand Letters </a:t>
            </a:r>
          </a:p>
          <a:p>
            <a:pPr lvl="2"/>
            <a:r>
              <a:rPr lang="en-US" sz="2200" dirty="0">
                <a:solidFill>
                  <a:srgbClr val="002060"/>
                </a:solidFill>
                <a:latin typeface="Century Gothic" panose="020B0502020202020204" pitchFamily="34" charset="0"/>
              </a:rPr>
              <a:t>Fines</a:t>
            </a:r>
          </a:p>
          <a:p>
            <a:pPr lvl="2"/>
            <a:r>
              <a:rPr lang="en-US" sz="2200" dirty="0">
                <a:solidFill>
                  <a:srgbClr val="002060"/>
                </a:solidFill>
                <a:latin typeface="Century Gothic" panose="020B0502020202020204" pitchFamily="34" charset="0"/>
              </a:rPr>
              <a:t>Suspension of Use Rights </a:t>
            </a:r>
          </a:p>
          <a:p>
            <a:pPr lvl="2"/>
            <a:r>
              <a:rPr lang="en-US" sz="2200" dirty="0">
                <a:solidFill>
                  <a:srgbClr val="002060"/>
                </a:solidFill>
                <a:latin typeface="Century Gothic" panose="020B0502020202020204" pitchFamily="34" charset="0"/>
              </a:rPr>
              <a:t>Dispute Resolution (mediation or arbitration) </a:t>
            </a:r>
          </a:p>
          <a:p>
            <a:pPr lvl="2"/>
            <a:r>
              <a:rPr lang="en-US" sz="2200" dirty="0">
                <a:solidFill>
                  <a:srgbClr val="002060"/>
                </a:solidFill>
                <a:latin typeface="Century Gothic" panose="020B0502020202020204" pitchFamily="34" charset="0"/>
              </a:rPr>
              <a:t>Litigation </a:t>
            </a:r>
          </a:p>
          <a:p>
            <a:endParaRPr lang="en-US" dirty="0"/>
          </a:p>
        </p:txBody>
      </p:sp>
    </p:spTree>
    <p:extLst>
      <p:ext uri="{BB962C8B-B14F-4D97-AF65-F5344CB8AC3E}">
        <p14:creationId xmlns:p14="http://schemas.microsoft.com/office/powerpoint/2010/main" val="240770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41E33-0A00-402E-BD42-E70CD628AB63}"/>
              </a:ext>
            </a:extLst>
          </p:cNvPr>
          <p:cNvSpPr>
            <a:spLocks noGrp="1"/>
          </p:cNvSpPr>
          <p:nvPr>
            <p:ph type="title"/>
          </p:nvPr>
        </p:nvSpPr>
        <p:spPr>
          <a:xfrm>
            <a:off x="1295400" y="251669"/>
            <a:ext cx="9601200" cy="679509"/>
          </a:xfrm>
        </p:spPr>
        <p:txBody>
          <a:bodyPr/>
          <a:lstStyle/>
          <a:p>
            <a:pPr algn="ctr"/>
            <a:r>
              <a:rPr lang="en-US" sz="3600" dirty="0">
                <a:solidFill>
                  <a:srgbClr val="002060"/>
                </a:solidFill>
                <a:latin typeface="Century Gothic" panose="020B0502020202020204" pitchFamily="34" charset="0"/>
              </a:rPr>
              <a:t>FINING</a:t>
            </a:r>
            <a:endParaRPr lang="en-US" dirty="0">
              <a:solidFill>
                <a:srgbClr val="002060"/>
              </a:solidFill>
              <a:latin typeface="Century Gothic" panose="020B0502020202020204" pitchFamily="34" charset="0"/>
            </a:endParaRPr>
          </a:p>
        </p:txBody>
      </p:sp>
      <p:pic>
        <p:nvPicPr>
          <p:cNvPr id="6" name="Content Placeholder 6">
            <a:extLst>
              <a:ext uri="{FF2B5EF4-FFF2-40B4-BE49-F238E27FC236}">
                <a16:creationId xmlns:a16="http://schemas.microsoft.com/office/drawing/2014/main" id="{59994388-CA0D-4FA8-916D-B01224C775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1425" y="1352550"/>
            <a:ext cx="5069150" cy="44481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149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B2DD-6988-482E-9BEA-80B3CAF7D8B2}"/>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Fining for condos</a:t>
            </a:r>
          </a:p>
        </p:txBody>
      </p:sp>
      <p:sp>
        <p:nvSpPr>
          <p:cNvPr id="3" name="Content Placeholder 2">
            <a:extLst>
              <a:ext uri="{FF2B5EF4-FFF2-40B4-BE49-F238E27FC236}">
                <a16:creationId xmlns:a16="http://schemas.microsoft.com/office/drawing/2014/main" id="{F94F5F0A-2023-4C36-9A97-BCCAD3CAF5C0}"/>
              </a:ext>
            </a:extLst>
          </p:cNvPr>
          <p:cNvSpPr>
            <a:spLocks noGrp="1"/>
          </p:cNvSpPr>
          <p:nvPr>
            <p:ph idx="1"/>
          </p:nvPr>
        </p:nvSpPr>
        <p:spPr/>
        <p:txBody>
          <a:bodyPr/>
          <a:lstStyle/>
          <a:p>
            <a:pPr algn="just"/>
            <a:r>
              <a:rPr lang="en-US" dirty="0">
                <a:solidFill>
                  <a:srgbClr val="002060"/>
                </a:solidFill>
                <a:latin typeface="Century Gothic" panose="020B0502020202020204" pitchFamily="34" charset="0"/>
              </a:rPr>
              <a:t>The Association may levy fines for the owner’s failure to comply with Association’s covenants and restrictions.</a:t>
            </a:r>
          </a:p>
          <a:p>
            <a:pPr algn="just"/>
            <a:r>
              <a:rPr lang="en-US" dirty="0">
                <a:solidFill>
                  <a:srgbClr val="002060"/>
                </a:solidFill>
                <a:latin typeface="Century Gothic" panose="020B0502020202020204" pitchFamily="34" charset="0"/>
              </a:rPr>
              <a:t>The fining committee must consist of 3 members appointed by the Board and can’t include officers, directors, or employees of the Association or their spouse, parent, child, brother or sister.</a:t>
            </a:r>
          </a:p>
          <a:p>
            <a:pPr algn="just"/>
            <a:r>
              <a:rPr lang="en-US" dirty="0">
                <a:solidFill>
                  <a:srgbClr val="002060"/>
                </a:solidFill>
                <a:latin typeface="Century Gothic" panose="020B0502020202020204" pitchFamily="34" charset="0"/>
              </a:rPr>
              <a:t>A fine may not exceed $100 per day and $1,000 in the aggregate.</a:t>
            </a:r>
          </a:p>
          <a:p>
            <a:pPr algn="just"/>
            <a:r>
              <a:rPr lang="en-US" dirty="0">
                <a:solidFill>
                  <a:srgbClr val="002060"/>
                </a:solidFill>
                <a:latin typeface="Century Gothic" panose="020B0502020202020204" pitchFamily="34" charset="0"/>
              </a:rPr>
              <a:t>A fine may not become a __________ against the unit.</a:t>
            </a:r>
          </a:p>
          <a:p>
            <a:pPr algn="just"/>
            <a:endParaRPr lang="en-US"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4827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4F2E-222B-4CF2-BD78-A8DAE7C7FA0E}"/>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Fining for </a:t>
            </a:r>
            <a:r>
              <a:rPr lang="en-US" sz="4000" dirty="0" err="1">
                <a:solidFill>
                  <a:srgbClr val="002060"/>
                </a:solidFill>
                <a:latin typeface="Century Gothic" panose="020B0502020202020204" pitchFamily="34" charset="0"/>
              </a:rPr>
              <a:t>hoa</a:t>
            </a:r>
            <a:endParaRPr lang="en-US" sz="400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BB095FE-D6AC-4FBD-9D3A-E09EB0E8B061}"/>
              </a:ext>
            </a:extLst>
          </p:cNvPr>
          <p:cNvSpPr>
            <a:spLocks noGrp="1"/>
          </p:cNvSpPr>
          <p:nvPr>
            <p:ph idx="1"/>
          </p:nvPr>
        </p:nvSpPr>
        <p:spPr/>
        <p:txBody>
          <a:bodyPr>
            <a:normAutofit/>
          </a:bodyPr>
          <a:lstStyle/>
          <a:p>
            <a:pPr algn="just"/>
            <a:r>
              <a:rPr lang="en-US" sz="2200" dirty="0">
                <a:solidFill>
                  <a:srgbClr val="002060"/>
                </a:solidFill>
                <a:latin typeface="Century Gothic" panose="020B0502020202020204" pitchFamily="34" charset="0"/>
              </a:rPr>
              <a:t>The Association may levy fines for the owner’s failure to comply with Association’s covenants and restrictions.</a:t>
            </a:r>
          </a:p>
          <a:p>
            <a:pPr algn="just"/>
            <a:r>
              <a:rPr lang="en-US" sz="2200" dirty="0">
                <a:solidFill>
                  <a:srgbClr val="002060"/>
                </a:solidFill>
                <a:latin typeface="Century Gothic" panose="020B0502020202020204" pitchFamily="34" charset="0"/>
              </a:rPr>
              <a:t>The fining committee must consist of 3 members appointed by the Board and can’t include officers, directors, or employees of the Association or their spouse, parent, child, brother or sister.</a:t>
            </a:r>
          </a:p>
          <a:p>
            <a:r>
              <a:rPr lang="en-US" sz="2200" dirty="0">
                <a:solidFill>
                  <a:srgbClr val="002060"/>
                </a:solidFill>
                <a:latin typeface="Century Gothic" panose="020B0502020202020204" pitchFamily="34" charset="0"/>
              </a:rPr>
              <a:t>A fine may not exceed $100 per day and $1,000 in the aggregate, unless authorized in the ______________________.</a:t>
            </a:r>
          </a:p>
          <a:p>
            <a:r>
              <a:rPr lang="en-US" sz="2200" dirty="0">
                <a:solidFill>
                  <a:srgbClr val="002060"/>
                </a:solidFill>
                <a:latin typeface="Century Gothic" panose="020B0502020202020204" pitchFamily="34" charset="0"/>
              </a:rPr>
              <a:t>A fine may become a lien if it reaches $1,000 in the aggregate. </a:t>
            </a:r>
          </a:p>
          <a:p>
            <a:pPr algn="just"/>
            <a:endParaRPr lang="en-US" sz="2200" dirty="0">
              <a:solidFill>
                <a:srgbClr val="002060"/>
              </a:solidFill>
              <a:latin typeface="Century Gothic" panose="020B0502020202020204" pitchFamily="34" charset="0"/>
            </a:endParaRPr>
          </a:p>
          <a:p>
            <a:pPr algn="just"/>
            <a:endParaRPr lang="en-US" sz="2200" dirty="0">
              <a:solidFill>
                <a:srgbClr val="002060"/>
              </a:solidFill>
              <a:latin typeface="Century Gothic" panose="020B0502020202020204" pitchFamily="34" charset="0"/>
            </a:endParaRPr>
          </a:p>
          <a:p>
            <a:pPr algn="just"/>
            <a:endParaRPr lang="en-US"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46745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6DAC-D993-4F20-B9B6-BDB0D54F3F50}"/>
              </a:ext>
            </a:extLst>
          </p:cNvPr>
          <p:cNvSpPr>
            <a:spLocks noGrp="1"/>
          </p:cNvSpPr>
          <p:nvPr>
            <p:ph type="title"/>
          </p:nvPr>
        </p:nvSpPr>
        <p:spPr/>
        <p:txBody>
          <a:bodyPr>
            <a:normAutofit/>
          </a:bodyPr>
          <a:lstStyle/>
          <a:p>
            <a:pPr algn="ctr"/>
            <a:r>
              <a:rPr lang="en-US" sz="3600" dirty="0">
                <a:solidFill>
                  <a:srgbClr val="002060"/>
                </a:solidFill>
                <a:latin typeface="Century Gothic" panose="020B0502020202020204" pitchFamily="34" charset="0"/>
              </a:rPr>
              <a:t>NOTICE PRIOR TO ISSUING A FINE</a:t>
            </a:r>
            <a:endParaRPr lang="en-US" sz="3600" dirty="0"/>
          </a:p>
        </p:txBody>
      </p:sp>
      <p:sp>
        <p:nvSpPr>
          <p:cNvPr id="3" name="Content Placeholder 2">
            <a:extLst>
              <a:ext uri="{FF2B5EF4-FFF2-40B4-BE49-F238E27FC236}">
                <a16:creationId xmlns:a16="http://schemas.microsoft.com/office/drawing/2014/main" id="{D4B3D7C4-3DB7-4A31-BFA2-F2FF73246C60}"/>
              </a:ext>
            </a:extLst>
          </p:cNvPr>
          <p:cNvSpPr>
            <a:spLocks noGrp="1"/>
          </p:cNvSpPr>
          <p:nvPr>
            <p:ph idx="1"/>
          </p:nvPr>
        </p:nvSpPr>
        <p:spPr/>
        <p:txBody>
          <a:bodyPr/>
          <a:lstStyle/>
          <a:p>
            <a:pPr algn="just"/>
            <a:r>
              <a:rPr lang="en-US" dirty="0">
                <a:solidFill>
                  <a:srgbClr val="002060"/>
                </a:solidFill>
                <a:latin typeface="Century Gothic" panose="020B0502020202020204" pitchFamily="34" charset="0"/>
              </a:rPr>
              <a:t>The Board levies the fine at a properly noticed Board Meeting.</a:t>
            </a:r>
          </a:p>
          <a:p>
            <a:pPr algn="just"/>
            <a:r>
              <a:rPr lang="en-US" dirty="0">
                <a:solidFill>
                  <a:srgbClr val="002060"/>
                </a:solidFill>
                <a:latin typeface="Century Gothic" panose="020B0502020202020204" pitchFamily="34" charset="0"/>
              </a:rPr>
              <a:t>The Association must provide at least 14 days written notice of the subsequent fining hearing.</a:t>
            </a:r>
          </a:p>
          <a:p>
            <a:endParaRPr lang="en-US" dirty="0"/>
          </a:p>
        </p:txBody>
      </p:sp>
    </p:spTree>
    <p:extLst>
      <p:ext uri="{BB962C8B-B14F-4D97-AF65-F5344CB8AC3E}">
        <p14:creationId xmlns:p14="http://schemas.microsoft.com/office/powerpoint/2010/main" val="397970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91F1-A21C-4D45-BE68-799D74B1B850}"/>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FINING HEARING</a:t>
            </a:r>
            <a:endParaRPr lang="en-US" sz="4000" dirty="0"/>
          </a:p>
        </p:txBody>
      </p:sp>
      <p:sp>
        <p:nvSpPr>
          <p:cNvPr id="3" name="Content Placeholder 2">
            <a:extLst>
              <a:ext uri="{FF2B5EF4-FFF2-40B4-BE49-F238E27FC236}">
                <a16:creationId xmlns:a16="http://schemas.microsoft.com/office/drawing/2014/main" id="{EB975FD9-9426-4AD8-AAC7-A598D36AFBC6}"/>
              </a:ext>
            </a:extLst>
          </p:cNvPr>
          <p:cNvSpPr>
            <a:spLocks noGrp="1"/>
          </p:cNvSpPr>
          <p:nvPr>
            <p:ph idx="1"/>
          </p:nvPr>
        </p:nvSpPr>
        <p:spPr/>
        <p:txBody>
          <a:bodyPr/>
          <a:lstStyle/>
          <a:p>
            <a:r>
              <a:rPr lang="en-US" sz="2000" dirty="0">
                <a:solidFill>
                  <a:srgbClr val="002060"/>
                </a:solidFill>
                <a:latin typeface="Century Gothic" panose="020B0502020202020204" pitchFamily="34" charset="0"/>
              </a:rPr>
              <a:t>The role of the fining committee is simply to accept or reject the fine.</a:t>
            </a:r>
          </a:p>
          <a:p>
            <a:r>
              <a:rPr lang="en-US" sz="2000" dirty="0">
                <a:solidFill>
                  <a:srgbClr val="002060"/>
                </a:solidFill>
                <a:latin typeface="Century Gothic" panose="020B0502020202020204" pitchFamily="34" charset="0"/>
              </a:rPr>
              <a:t>The owner must be given an opportunity to appear and defend his/her case at the fining hearing. </a:t>
            </a:r>
          </a:p>
          <a:p>
            <a:r>
              <a:rPr lang="en-US" sz="2000" dirty="0">
                <a:solidFill>
                  <a:srgbClr val="002060"/>
                </a:solidFill>
                <a:latin typeface="Century Gothic" panose="020B0502020202020204" pitchFamily="34" charset="0"/>
              </a:rPr>
              <a:t>The fining committee cannot increase or decrease the fine.  </a:t>
            </a:r>
          </a:p>
          <a:p>
            <a:r>
              <a:rPr lang="en-US" sz="2000" dirty="0">
                <a:solidFill>
                  <a:srgbClr val="002060"/>
                </a:solidFill>
                <a:latin typeface="Century Gothic" panose="020B0502020202020204" pitchFamily="34" charset="0"/>
              </a:rPr>
              <a:t>If the committee approves the fine, the committee must then notify the Owner in writing of the fine’s imposition and include in the notice that the Owner must pay the fine within </a:t>
            </a:r>
            <a:r>
              <a:rPr lang="en-US" dirty="0">
                <a:solidFill>
                  <a:srgbClr val="002060"/>
                </a:solidFill>
                <a:latin typeface="Century Gothic" panose="020B0502020202020204" pitchFamily="34" charset="0"/>
              </a:rPr>
              <a:t>5 days after notice is provided. </a:t>
            </a:r>
            <a:endParaRPr lang="en-US" b="1" dirty="0">
              <a:solidFill>
                <a:srgbClr val="002060"/>
              </a:solidFill>
              <a:latin typeface="Century Gothic" panose="020B0502020202020204" pitchFamily="34" charset="0"/>
            </a:endParaRPr>
          </a:p>
          <a:p>
            <a:pPr marL="45720" indent="0">
              <a:buNone/>
            </a:pPr>
            <a:endParaRPr lang="en-US" dirty="0"/>
          </a:p>
        </p:txBody>
      </p:sp>
    </p:spTree>
    <p:extLst>
      <p:ext uri="{BB962C8B-B14F-4D97-AF65-F5344CB8AC3E}">
        <p14:creationId xmlns:p14="http://schemas.microsoft.com/office/powerpoint/2010/main" val="428266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a:solidFill>
                  <a:srgbClr val="002060"/>
                </a:solidFill>
                <a:latin typeface="Century Gothic" panose="020B0502020202020204" pitchFamily="34" charset="0"/>
              </a:rPr>
              <a:t>Background of </a:t>
            </a:r>
            <a:r>
              <a:rPr lang="en-US" sz="4000" dirty="0" err="1">
                <a:solidFill>
                  <a:srgbClr val="002060"/>
                </a:solidFill>
                <a:latin typeface="Century Gothic" panose="020B0502020202020204" pitchFamily="34" charset="0"/>
              </a:rPr>
              <a:t>presenterS</a:t>
            </a:r>
            <a:endParaRPr lang="en-US" sz="4400" dirty="0">
              <a:solidFill>
                <a:srgbClr val="002060"/>
              </a:solidFill>
              <a:latin typeface="Century Gothic" panose="020B0502020202020204" pitchFamily="34" charset="0"/>
            </a:endParaRPr>
          </a:p>
        </p:txBody>
      </p:sp>
      <p:sp>
        <p:nvSpPr>
          <p:cNvPr id="3" name="Subtitle 2"/>
          <p:cNvSpPr>
            <a:spLocks noGrp="1"/>
          </p:cNvSpPr>
          <p:nvPr>
            <p:ph idx="1"/>
          </p:nvPr>
        </p:nvSpPr>
        <p:spPr>
          <a:xfrm>
            <a:off x="984738" y="1593669"/>
            <a:ext cx="10032024" cy="4349931"/>
          </a:xfrm>
        </p:spPr>
        <p:txBody>
          <a:bodyPr>
            <a:normAutofit/>
          </a:bodyPr>
          <a:lstStyle/>
          <a:p>
            <a:r>
              <a:rPr lang="en-US" sz="2500" dirty="0">
                <a:solidFill>
                  <a:srgbClr val="002060"/>
                </a:solidFill>
                <a:latin typeface="Century Gothic" panose="020B0502020202020204" pitchFamily="34" charset="0"/>
              </a:rPr>
              <a:t>Jason Martell, Esq. - jmartell@martellandozim.com </a:t>
            </a:r>
          </a:p>
          <a:p>
            <a:r>
              <a:rPr lang="en-US" sz="2500" dirty="0">
                <a:solidFill>
                  <a:srgbClr val="002060"/>
                </a:solidFill>
                <a:latin typeface="Century Gothic" panose="020B0502020202020204" pitchFamily="34" charset="0"/>
              </a:rPr>
              <a:t>Dara Haggerty, Esq. - dhaggerty@martellandozim.com</a:t>
            </a:r>
          </a:p>
          <a:p>
            <a:r>
              <a:rPr lang="en-US" sz="2500" dirty="0">
                <a:solidFill>
                  <a:srgbClr val="002060"/>
                </a:solidFill>
                <a:latin typeface="Century Gothic" panose="020B0502020202020204" pitchFamily="34" charset="0"/>
              </a:rPr>
              <a:t>Juris Doctorate, Stetson University College of Law</a:t>
            </a:r>
          </a:p>
          <a:p>
            <a:r>
              <a:rPr lang="en-US" sz="2500" dirty="0">
                <a:solidFill>
                  <a:srgbClr val="002060"/>
                </a:solidFill>
                <a:latin typeface="Century Gothic" panose="020B0502020202020204" pitchFamily="34" charset="0"/>
              </a:rPr>
              <a:t>Committing 100% of our practice to community associations</a:t>
            </a:r>
          </a:p>
          <a:p>
            <a:r>
              <a:rPr lang="en-US" sz="2500" dirty="0">
                <a:solidFill>
                  <a:srgbClr val="002060"/>
                </a:solidFill>
                <a:latin typeface="Century Gothic" panose="020B0502020202020204" pitchFamily="34" charset="0"/>
              </a:rPr>
              <a:t>407-377-0890</a:t>
            </a:r>
          </a:p>
        </p:txBody>
      </p:sp>
    </p:spTree>
    <p:extLst>
      <p:ext uri="{BB962C8B-B14F-4D97-AF65-F5344CB8AC3E}">
        <p14:creationId xmlns:p14="http://schemas.microsoft.com/office/powerpoint/2010/main" val="68043457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B1AF-EC95-4B3B-B6D0-B789AB69B11A}"/>
              </a:ext>
            </a:extLst>
          </p:cNvPr>
          <p:cNvSpPr>
            <a:spLocks noGrp="1"/>
          </p:cNvSpPr>
          <p:nvPr>
            <p:ph type="title"/>
          </p:nvPr>
        </p:nvSpPr>
        <p:spPr>
          <a:xfrm>
            <a:off x="1295400" y="339364"/>
            <a:ext cx="9601200" cy="882977"/>
          </a:xfrm>
        </p:spPr>
        <p:txBody>
          <a:bodyPr>
            <a:normAutofit/>
          </a:bodyPr>
          <a:lstStyle/>
          <a:p>
            <a:pPr algn="ctr"/>
            <a:r>
              <a:rPr lang="en-US" sz="4000" dirty="0">
                <a:solidFill>
                  <a:srgbClr val="002060"/>
                </a:solidFill>
                <a:latin typeface="Century Gothic" panose="020B0502020202020204" pitchFamily="34" charset="0"/>
              </a:rPr>
              <a:t>SUSPENSION OF USE RIGHTS </a:t>
            </a:r>
          </a:p>
        </p:txBody>
      </p:sp>
      <p:pic>
        <p:nvPicPr>
          <p:cNvPr id="3076" name="Picture 4" descr="You get suspended. You get suspeneded. You get suspended... Everybody gets  suspended! - Oprah Winfrey &quot;You Get a Car&quot; | Make a Meme">
            <a:extLst>
              <a:ext uri="{FF2B5EF4-FFF2-40B4-BE49-F238E27FC236}">
                <a16:creationId xmlns:a16="http://schemas.microsoft.com/office/drawing/2014/main" id="{0B794209-0EA9-F897-BB3E-8BA42F485B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3563" y="1545996"/>
            <a:ext cx="6004874" cy="4397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2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18A2-C8A1-4053-8D9F-D2891D32EDA6}"/>
              </a:ext>
            </a:extLst>
          </p:cNvPr>
          <p:cNvSpPr>
            <a:spLocks noGrp="1"/>
          </p:cNvSpPr>
          <p:nvPr>
            <p:ph type="title"/>
          </p:nvPr>
        </p:nvSpPr>
        <p:spPr>
          <a:xfrm>
            <a:off x="1367828" y="439616"/>
            <a:ext cx="9601200" cy="1071485"/>
          </a:xfrm>
        </p:spPr>
        <p:txBody>
          <a:bodyPr>
            <a:noAutofit/>
          </a:bodyPr>
          <a:lstStyle/>
          <a:p>
            <a:pPr algn="ctr"/>
            <a:r>
              <a:rPr lang="en-US" sz="3400" dirty="0">
                <a:solidFill>
                  <a:srgbClr val="002060"/>
                </a:solidFill>
                <a:latin typeface="Century Gothic" panose="020B0502020202020204" pitchFamily="34" charset="0"/>
              </a:rPr>
              <a:t>Suspension of common area </a:t>
            </a:r>
            <a:r>
              <a:rPr lang="en-US" sz="3400" dirty="0" err="1">
                <a:solidFill>
                  <a:srgbClr val="002060"/>
                </a:solidFill>
                <a:latin typeface="Century Gothic" panose="020B0502020202020204" pitchFamily="34" charset="0"/>
              </a:rPr>
              <a:t>usE</a:t>
            </a:r>
            <a:r>
              <a:rPr lang="en-US" sz="3400" dirty="0">
                <a:solidFill>
                  <a:srgbClr val="002060"/>
                </a:solidFill>
                <a:latin typeface="Century Gothic" panose="020B0502020202020204" pitchFamily="34" charset="0"/>
              </a:rPr>
              <a:t> RIGHTS </a:t>
            </a:r>
            <a:endParaRPr lang="en-US" sz="3400" dirty="0"/>
          </a:p>
        </p:txBody>
      </p:sp>
      <p:sp>
        <p:nvSpPr>
          <p:cNvPr id="3" name="Content Placeholder 2">
            <a:extLst>
              <a:ext uri="{FF2B5EF4-FFF2-40B4-BE49-F238E27FC236}">
                <a16:creationId xmlns:a16="http://schemas.microsoft.com/office/drawing/2014/main" id="{4FB0DD41-79E5-43A5-83DF-7FED51FEEC6B}"/>
              </a:ext>
            </a:extLst>
          </p:cNvPr>
          <p:cNvSpPr>
            <a:spLocks noGrp="1"/>
          </p:cNvSpPr>
          <p:nvPr>
            <p:ph idx="1"/>
          </p:nvPr>
        </p:nvSpPr>
        <p:spPr>
          <a:xfrm>
            <a:off x="1367828" y="1819790"/>
            <a:ext cx="9601200" cy="4198545"/>
          </a:xfrm>
        </p:spPr>
        <p:txBody>
          <a:bodyPr>
            <a:normAutofit/>
          </a:bodyPr>
          <a:lstStyle/>
          <a:p>
            <a:r>
              <a:rPr lang="en-US" sz="2400" dirty="0">
                <a:solidFill>
                  <a:srgbClr val="002060"/>
                </a:solidFill>
                <a:latin typeface="Century Gothic" panose="020B0502020202020204" pitchFamily="34" charset="0"/>
              </a:rPr>
              <a:t>The Association may suspend the common area / common element use rights to amenities for violations of the Declaration, Bylaws, or reasonable rules of the Association.</a:t>
            </a:r>
          </a:p>
          <a:p>
            <a:r>
              <a:rPr lang="en-US" sz="2400" dirty="0">
                <a:solidFill>
                  <a:srgbClr val="002060"/>
                </a:solidFill>
                <a:latin typeface="Century Gothic" panose="020B0502020202020204" pitchFamily="34" charset="0"/>
              </a:rPr>
              <a:t>However, the Association cannot deny access or utility services or prohibit vehicular and pedestrian ingress and egress from the property, including, but not limited to, the right to park. </a:t>
            </a:r>
          </a:p>
        </p:txBody>
      </p:sp>
    </p:spTree>
    <p:extLst>
      <p:ext uri="{BB962C8B-B14F-4D97-AF65-F5344CB8AC3E}">
        <p14:creationId xmlns:p14="http://schemas.microsoft.com/office/powerpoint/2010/main" val="395259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6AB1-ECFB-4C35-BADC-877C2D2718B8}"/>
              </a:ext>
            </a:extLst>
          </p:cNvPr>
          <p:cNvSpPr>
            <a:spLocks noGrp="1"/>
          </p:cNvSpPr>
          <p:nvPr>
            <p:ph type="title"/>
          </p:nvPr>
        </p:nvSpPr>
        <p:spPr/>
        <p:txBody>
          <a:bodyPr>
            <a:normAutofit/>
          </a:bodyPr>
          <a:lstStyle/>
          <a:p>
            <a:pPr algn="ctr"/>
            <a:r>
              <a:rPr lang="en-US" sz="3400" dirty="0">
                <a:solidFill>
                  <a:srgbClr val="002060"/>
                </a:solidFill>
                <a:latin typeface="Century Gothic" panose="020B0502020202020204" pitchFamily="34" charset="0"/>
              </a:rPr>
              <a:t>Suspension of common area use rights</a:t>
            </a:r>
          </a:p>
        </p:txBody>
      </p:sp>
      <p:sp>
        <p:nvSpPr>
          <p:cNvPr id="3" name="Content Placeholder 2">
            <a:extLst>
              <a:ext uri="{FF2B5EF4-FFF2-40B4-BE49-F238E27FC236}">
                <a16:creationId xmlns:a16="http://schemas.microsoft.com/office/drawing/2014/main" id="{8139303C-F82B-4846-B67B-510B54BBC68C}"/>
              </a:ext>
            </a:extLst>
          </p:cNvPr>
          <p:cNvSpPr>
            <a:spLocks noGrp="1"/>
          </p:cNvSpPr>
          <p:nvPr>
            <p:ph idx="1"/>
          </p:nvPr>
        </p:nvSpPr>
        <p:spPr/>
        <p:txBody>
          <a:bodyPr>
            <a:normAutofit/>
          </a:bodyPr>
          <a:lstStyle/>
          <a:p>
            <a:r>
              <a:rPr lang="en-US" sz="2400" dirty="0">
                <a:solidFill>
                  <a:srgbClr val="002060"/>
                </a:solidFill>
                <a:latin typeface="Century Gothic" panose="020B0502020202020204" pitchFamily="34" charset="0"/>
              </a:rPr>
              <a:t>Like fines, suspension of use rights based on covenant violations require _____ days notice of the committee hearing where the suspension will be imposed.</a:t>
            </a:r>
          </a:p>
          <a:p>
            <a:r>
              <a:rPr lang="en-US" sz="2400" dirty="0">
                <a:solidFill>
                  <a:srgbClr val="002060"/>
                </a:solidFill>
                <a:latin typeface="Century Gothic" panose="020B0502020202020204" pitchFamily="34" charset="0"/>
              </a:rPr>
              <a:t>All suspension of use rights must be approved by an independent committee (possibly your fining Committee).</a:t>
            </a:r>
          </a:p>
          <a:p>
            <a:r>
              <a:rPr lang="en-US" sz="2400" dirty="0">
                <a:solidFill>
                  <a:srgbClr val="002060"/>
                </a:solidFill>
                <a:latin typeface="Century Gothic" panose="020B0502020202020204" pitchFamily="34" charset="0"/>
              </a:rPr>
              <a:t>Upon approval, the Association must notify the owner, and if applicable, the unit’s occupant, licensee, or invitee by mail or hand delivery.</a:t>
            </a:r>
          </a:p>
        </p:txBody>
      </p:sp>
    </p:spTree>
    <p:extLst>
      <p:ext uri="{BB962C8B-B14F-4D97-AF65-F5344CB8AC3E}">
        <p14:creationId xmlns:p14="http://schemas.microsoft.com/office/powerpoint/2010/main" val="13117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6E0C-5F7A-47E1-9424-0F38E08EEA4C}"/>
              </a:ext>
            </a:extLst>
          </p:cNvPr>
          <p:cNvSpPr>
            <a:spLocks noGrp="1"/>
          </p:cNvSpPr>
          <p:nvPr>
            <p:ph type="title"/>
          </p:nvPr>
        </p:nvSpPr>
        <p:spPr>
          <a:xfrm>
            <a:off x="1295400" y="199176"/>
            <a:ext cx="9601200" cy="821241"/>
          </a:xfrm>
        </p:spPr>
        <p:txBody>
          <a:bodyPr>
            <a:normAutofit/>
          </a:bodyPr>
          <a:lstStyle/>
          <a:p>
            <a:pPr algn="ctr"/>
            <a:r>
              <a:rPr lang="en-US" sz="4000" dirty="0">
                <a:solidFill>
                  <a:srgbClr val="002060"/>
                </a:solidFill>
                <a:latin typeface="Century Gothic" panose="020B0502020202020204" pitchFamily="34" charset="0"/>
              </a:rPr>
              <a:t>Mediation and Dispute resolution </a:t>
            </a:r>
            <a:endParaRPr lang="en-US" dirty="0">
              <a:solidFill>
                <a:srgbClr val="002060"/>
              </a:solidFill>
            </a:endParaRPr>
          </a:p>
        </p:txBody>
      </p:sp>
      <p:sp>
        <p:nvSpPr>
          <p:cNvPr id="3" name="Content Placeholder 2">
            <a:extLst>
              <a:ext uri="{FF2B5EF4-FFF2-40B4-BE49-F238E27FC236}">
                <a16:creationId xmlns:a16="http://schemas.microsoft.com/office/drawing/2014/main" id="{7D902F63-1A47-43EA-BC90-E221B7A8CC04}"/>
              </a:ext>
            </a:extLst>
          </p:cNvPr>
          <p:cNvSpPr>
            <a:spLocks noGrp="1"/>
          </p:cNvSpPr>
          <p:nvPr>
            <p:ph idx="1"/>
          </p:nvPr>
        </p:nvSpPr>
        <p:spPr>
          <a:xfrm>
            <a:off x="492369" y="1489295"/>
            <a:ext cx="5603631" cy="4648954"/>
          </a:xfrm>
        </p:spPr>
        <p:txBody>
          <a:bodyPr>
            <a:normAutofit/>
          </a:bodyPr>
          <a:lstStyle/>
          <a:p>
            <a:pPr marL="45720" indent="0">
              <a:buNone/>
            </a:pPr>
            <a:r>
              <a:rPr lang="en-US" dirty="0">
                <a:solidFill>
                  <a:srgbClr val="002060"/>
                </a:solidFill>
                <a:latin typeface="Century Gothic" panose="020B0502020202020204" pitchFamily="34" charset="0"/>
              </a:rPr>
              <a:t>Homeowner Associations - §720.311</a:t>
            </a:r>
          </a:p>
          <a:p>
            <a:pPr lvl="1"/>
            <a:r>
              <a:rPr lang="en-US" sz="2000" dirty="0">
                <a:solidFill>
                  <a:srgbClr val="002060"/>
                </a:solidFill>
                <a:latin typeface="Century Gothic" panose="020B0502020202020204" pitchFamily="34" charset="0"/>
              </a:rPr>
              <a:t>A demand for pre-suit mediation must be served before the lawsuit is filed.</a:t>
            </a:r>
          </a:p>
          <a:p>
            <a:pPr marL="45720" indent="0">
              <a:buNone/>
            </a:pPr>
            <a:endParaRPr lang="en-US" dirty="0">
              <a:solidFill>
                <a:srgbClr val="002060"/>
              </a:solidFill>
              <a:latin typeface="Century Gothic" panose="020B0502020202020204" pitchFamily="34" charset="0"/>
            </a:endParaRPr>
          </a:p>
          <a:p>
            <a:pPr marL="45720" indent="0">
              <a:buNone/>
            </a:pPr>
            <a:r>
              <a:rPr lang="en-US" dirty="0">
                <a:solidFill>
                  <a:srgbClr val="002060"/>
                </a:solidFill>
                <a:latin typeface="Century Gothic" panose="020B0502020202020204" pitchFamily="34" charset="0"/>
              </a:rPr>
              <a:t>Condominium Associations §718.1255(4)(a)</a:t>
            </a:r>
          </a:p>
          <a:p>
            <a:pPr lvl="1"/>
            <a:r>
              <a:rPr lang="en-US" sz="2000" dirty="0">
                <a:solidFill>
                  <a:srgbClr val="002060"/>
                </a:solidFill>
                <a:latin typeface="Century Gothic" panose="020B0502020202020204" pitchFamily="34" charset="0"/>
              </a:rPr>
              <a:t>Statutory Change!  Now, a condo may pursue pre-suit mediation as set forth in §720.311.</a:t>
            </a:r>
          </a:p>
          <a:p>
            <a:pPr lvl="1"/>
            <a:r>
              <a:rPr lang="en-US" sz="2000" dirty="0">
                <a:solidFill>
                  <a:srgbClr val="002060"/>
                </a:solidFill>
                <a:latin typeface="Century Gothic" panose="020B0502020202020204" pitchFamily="34" charset="0"/>
              </a:rPr>
              <a:t>Exceptions are election and recall disputes.  </a:t>
            </a:r>
          </a:p>
        </p:txBody>
      </p:sp>
      <p:pic>
        <p:nvPicPr>
          <p:cNvPr id="4" name="Picture 3">
            <a:extLst>
              <a:ext uri="{FF2B5EF4-FFF2-40B4-BE49-F238E27FC236}">
                <a16:creationId xmlns:a16="http://schemas.microsoft.com/office/drawing/2014/main" id="{34E04C93-6109-4705-97E5-1D4AD5DB1941}"/>
              </a:ext>
            </a:extLst>
          </p:cNvPr>
          <p:cNvPicPr>
            <a:picLocks noChangeAspect="1"/>
          </p:cNvPicPr>
          <p:nvPr/>
        </p:nvPicPr>
        <p:blipFill>
          <a:blip r:embed="rId2"/>
          <a:stretch>
            <a:fillRect/>
          </a:stretch>
        </p:blipFill>
        <p:spPr>
          <a:xfrm>
            <a:off x="6447135" y="1403287"/>
            <a:ext cx="4602747" cy="4685386"/>
          </a:xfrm>
          <a:prstGeom prst="rect">
            <a:avLst/>
          </a:prstGeom>
        </p:spPr>
      </p:pic>
    </p:spTree>
    <p:extLst>
      <p:ext uri="{BB962C8B-B14F-4D97-AF65-F5344CB8AC3E}">
        <p14:creationId xmlns:p14="http://schemas.microsoft.com/office/powerpoint/2010/main" val="29199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52A9-02BB-4580-B730-DD7F1562AD2B}"/>
              </a:ext>
            </a:extLst>
          </p:cNvPr>
          <p:cNvSpPr>
            <a:spLocks noGrp="1"/>
          </p:cNvSpPr>
          <p:nvPr>
            <p:ph type="title"/>
          </p:nvPr>
        </p:nvSpPr>
        <p:spPr>
          <a:xfrm>
            <a:off x="1295400" y="316522"/>
            <a:ext cx="9601200" cy="653018"/>
          </a:xfrm>
        </p:spPr>
        <p:txBody>
          <a:bodyPr>
            <a:normAutofit/>
          </a:bodyPr>
          <a:lstStyle/>
          <a:p>
            <a:pPr algn="ctr"/>
            <a:r>
              <a:rPr lang="en-US" sz="3800" dirty="0">
                <a:solidFill>
                  <a:srgbClr val="002060"/>
                </a:solidFill>
                <a:latin typeface="Century Gothic" panose="020B0502020202020204" pitchFamily="34" charset="0"/>
              </a:rPr>
              <a:t>LITIGATION!</a:t>
            </a:r>
          </a:p>
        </p:txBody>
      </p:sp>
      <p:pic>
        <p:nvPicPr>
          <p:cNvPr id="2050" name="Picture 2" descr="51+ Legal Memes and Courtroom Memes Reviewed [2022 FIRE Edition] - Healing  Law- Legal News and Information on Laws, Court Cases, and Police">
            <a:extLst>
              <a:ext uri="{FF2B5EF4-FFF2-40B4-BE49-F238E27FC236}">
                <a16:creationId xmlns:a16="http://schemas.microsoft.com/office/drawing/2014/main" id="{F071CAC1-A39A-42D1-6C6A-665CEB4076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5027" y="1282045"/>
            <a:ext cx="6381947" cy="4661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9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2195-8198-44BB-81D0-3DABCFBEA11D}"/>
              </a:ext>
            </a:extLst>
          </p:cNvPr>
          <p:cNvSpPr>
            <a:spLocks noGrp="1"/>
          </p:cNvSpPr>
          <p:nvPr>
            <p:ph type="title"/>
          </p:nvPr>
        </p:nvSpPr>
        <p:spPr>
          <a:xfrm>
            <a:off x="1295400" y="551203"/>
            <a:ext cx="9601200" cy="754455"/>
          </a:xfrm>
        </p:spPr>
        <p:txBody>
          <a:bodyPr>
            <a:normAutofit/>
          </a:bodyPr>
          <a:lstStyle/>
          <a:p>
            <a:pPr algn="ctr"/>
            <a:r>
              <a:rPr lang="en-US" sz="3600" dirty="0">
                <a:solidFill>
                  <a:srgbClr val="002060"/>
                </a:solidFill>
                <a:latin typeface="Century Gothic" panose="020B0502020202020204" pitchFamily="34" charset="0"/>
              </a:rPr>
              <a:t>Litigation for </a:t>
            </a:r>
            <a:r>
              <a:rPr lang="en-US" sz="3600" dirty="0" err="1">
                <a:solidFill>
                  <a:srgbClr val="002060"/>
                </a:solidFill>
                <a:latin typeface="Century Gothic" panose="020B0502020202020204" pitchFamily="34" charset="0"/>
              </a:rPr>
              <a:t>hoa</a:t>
            </a:r>
            <a:r>
              <a:rPr lang="en-US" sz="3600" dirty="0">
                <a:solidFill>
                  <a:srgbClr val="002060"/>
                </a:solidFill>
                <a:latin typeface="Century Gothic" panose="020B0502020202020204" pitchFamily="34" charset="0"/>
              </a:rPr>
              <a:t> and condo</a:t>
            </a:r>
          </a:p>
        </p:txBody>
      </p:sp>
      <p:sp>
        <p:nvSpPr>
          <p:cNvPr id="3" name="Content Placeholder 2">
            <a:extLst>
              <a:ext uri="{FF2B5EF4-FFF2-40B4-BE49-F238E27FC236}">
                <a16:creationId xmlns:a16="http://schemas.microsoft.com/office/drawing/2014/main" id="{425E70DA-7124-4246-B0C0-45AC3D23C92B}"/>
              </a:ext>
            </a:extLst>
          </p:cNvPr>
          <p:cNvSpPr>
            <a:spLocks noGrp="1"/>
          </p:cNvSpPr>
          <p:nvPr>
            <p:ph idx="1"/>
          </p:nvPr>
        </p:nvSpPr>
        <p:spPr>
          <a:xfrm>
            <a:off x="1211873" y="1678328"/>
            <a:ext cx="9601200" cy="4120199"/>
          </a:xfrm>
        </p:spPr>
        <p:txBody>
          <a:bodyPr/>
          <a:lstStyle/>
          <a:p>
            <a:r>
              <a:rPr lang="en-US" sz="2200" dirty="0">
                <a:solidFill>
                  <a:srgbClr val="002060"/>
                </a:solidFill>
                <a:latin typeface="Century Gothic" panose="020B0502020202020204" pitchFamily="34" charset="0"/>
              </a:rPr>
              <a:t>The Association will file its Motion for Summary Judgment and ask the Court to enter a Judgment in its favor</a:t>
            </a:r>
          </a:p>
          <a:p>
            <a:r>
              <a:rPr lang="en-US" sz="2200" dirty="0">
                <a:solidFill>
                  <a:srgbClr val="002060"/>
                </a:solidFill>
                <a:latin typeface="Century Gothic" panose="020B0502020202020204" pitchFamily="34" charset="0"/>
              </a:rPr>
              <a:t>Affidavits and date-stamped photos are crucial </a:t>
            </a:r>
          </a:p>
          <a:p>
            <a:r>
              <a:rPr lang="en-US" sz="2200" dirty="0">
                <a:solidFill>
                  <a:srgbClr val="002060"/>
                </a:solidFill>
                <a:latin typeface="Century Gothic" panose="020B0502020202020204" pitchFamily="34" charset="0"/>
              </a:rPr>
              <a:t>The Judgment will…</a:t>
            </a:r>
          </a:p>
          <a:p>
            <a:pPr lvl="1">
              <a:buFont typeface="Wingdings" panose="05000000000000000000" pitchFamily="2" charset="2"/>
              <a:buChar char="§"/>
            </a:pPr>
            <a:r>
              <a:rPr lang="en-US" sz="2000" dirty="0">
                <a:solidFill>
                  <a:srgbClr val="002060"/>
                </a:solidFill>
                <a:latin typeface="Century Gothic" panose="020B0502020202020204" pitchFamily="34" charset="0"/>
              </a:rPr>
              <a:t>Demand that the owner do (or not do) something</a:t>
            </a:r>
          </a:p>
          <a:p>
            <a:pPr lvl="1">
              <a:buFont typeface="Wingdings" panose="05000000000000000000" pitchFamily="2" charset="2"/>
              <a:buChar char="§"/>
            </a:pPr>
            <a:r>
              <a:rPr lang="en-US" sz="2000" dirty="0">
                <a:solidFill>
                  <a:srgbClr val="002060"/>
                </a:solidFill>
                <a:latin typeface="Century Gothic" panose="020B0502020202020204" pitchFamily="34" charset="0"/>
              </a:rPr>
              <a:t>Reimburse the Association for its attorneys’ fees and costs </a:t>
            </a:r>
          </a:p>
          <a:p>
            <a:endParaRPr lang="en-US" dirty="0"/>
          </a:p>
        </p:txBody>
      </p:sp>
    </p:spTree>
    <p:extLst>
      <p:ext uri="{BB962C8B-B14F-4D97-AF65-F5344CB8AC3E}">
        <p14:creationId xmlns:p14="http://schemas.microsoft.com/office/powerpoint/2010/main" val="150221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1763-38AE-42B0-8A5C-1A00BBEDAD1F}"/>
              </a:ext>
            </a:extLst>
          </p:cNvPr>
          <p:cNvSpPr>
            <a:spLocks noGrp="1"/>
          </p:cNvSpPr>
          <p:nvPr>
            <p:ph type="title"/>
          </p:nvPr>
        </p:nvSpPr>
        <p:spPr>
          <a:xfrm>
            <a:off x="1295400" y="381000"/>
            <a:ext cx="9601200" cy="888507"/>
          </a:xfrm>
        </p:spPr>
        <p:txBody>
          <a:bodyPr anchor="t">
            <a:normAutofit/>
          </a:bodyPr>
          <a:lstStyle/>
          <a:p>
            <a:pPr algn="ctr"/>
            <a:r>
              <a:rPr lang="en-US" sz="4000" dirty="0">
                <a:solidFill>
                  <a:srgbClr val="002060"/>
                </a:solidFill>
                <a:latin typeface="Century Gothic" panose="020B0502020202020204" pitchFamily="34" charset="0"/>
              </a:rPr>
              <a:t>Collection of assessments</a:t>
            </a:r>
          </a:p>
        </p:txBody>
      </p:sp>
      <p:pic>
        <p:nvPicPr>
          <p:cNvPr id="6" name="Picture 2" descr="Pin on Gypsy thieves">
            <a:extLst>
              <a:ext uri="{FF2B5EF4-FFF2-40B4-BE49-F238E27FC236}">
                <a16:creationId xmlns:a16="http://schemas.microsoft.com/office/drawing/2014/main" id="{3B1B16A1-F976-4995-9CB1-484C01DAFF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9235" y="1508760"/>
            <a:ext cx="5753531" cy="4099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4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777A-A276-41C0-BB92-EC6A4E52A1DE}"/>
              </a:ext>
            </a:extLst>
          </p:cNvPr>
          <p:cNvSpPr>
            <a:spLocks noGrp="1"/>
          </p:cNvSpPr>
          <p:nvPr>
            <p:ph type="title"/>
          </p:nvPr>
        </p:nvSpPr>
        <p:spPr>
          <a:xfrm>
            <a:off x="1295400" y="400594"/>
            <a:ext cx="9601200" cy="792480"/>
          </a:xfrm>
        </p:spPr>
        <p:txBody>
          <a:bodyPr>
            <a:normAutofit/>
          </a:bodyPr>
          <a:lstStyle/>
          <a:p>
            <a:pPr algn="ctr"/>
            <a:r>
              <a:rPr lang="en-US" sz="3600" dirty="0">
                <a:solidFill>
                  <a:srgbClr val="002060"/>
                </a:solidFill>
                <a:latin typeface="Century Gothic" panose="020B0502020202020204" pitchFamily="34" charset="0"/>
              </a:rPr>
              <a:t>PRE-SUIT REQUIREMENTS</a:t>
            </a:r>
          </a:p>
        </p:txBody>
      </p:sp>
      <p:sp>
        <p:nvSpPr>
          <p:cNvPr id="3" name="Content Placeholder 2">
            <a:extLst>
              <a:ext uri="{FF2B5EF4-FFF2-40B4-BE49-F238E27FC236}">
                <a16:creationId xmlns:a16="http://schemas.microsoft.com/office/drawing/2014/main" id="{5B5B08D3-4D09-4877-8111-E0E3379A42CE}"/>
              </a:ext>
            </a:extLst>
          </p:cNvPr>
          <p:cNvSpPr>
            <a:spLocks noGrp="1"/>
          </p:cNvSpPr>
          <p:nvPr>
            <p:ph idx="1"/>
          </p:nvPr>
        </p:nvSpPr>
        <p:spPr>
          <a:xfrm>
            <a:off x="1295400" y="1371600"/>
            <a:ext cx="9601200" cy="4114800"/>
          </a:xfrm>
        </p:spPr>
        <p:txBody>
          <a:bodyPr/>
          <a:lstStyle/>
          <a:p>
            <a:pPr marL="45720" indent="0">
              <a:buNone/>
            </a:pPr>
            <a:r>
              <a:rPr lang="en-US" sz="2400" u="sng" dirty="0">
                <a:solidFill>
                  <a:srgbClr val="002060"/>
                </a:solidFill>
                <a:latin typeface="Century Gothic" panose="020B0502020202020204" pitchFamily="34" charset="0"/>
              </a:rPr>
              <a:t>Notice of Late Assessment </a:t>
            </a:r>
          </a:p>
          <a:p>
            <a:r>
              <a:rPr lang="en-US" dirty="0">
                <a:solidFill>
                  <a:srgbClr val="002060"/>
                </a:solidFill>
                <a:latin typeface="Century Gothic" panose="020B0502020202020204" pitchFamily="34" charset="0"/>
              </a:rPr>
              <a:t>All Associations must now send a “Notice of Late Assessment” notice prior to issuing a Notice of Intent to Lien (ITL) demand letter.</a:t>
            </a:r>
          </a:p>
          <a:p>
            <a:r>
              <a:rPr lang="en-US" dirty="0">
                <a:solidFill>
                  <a:srgbClr val="002060"/>
                </a:solidFill>
                <a:latin typeface="Century Gothic" panose="020B0502020202020204" pitchFamily="34" charset="0"/>
              </a:rPr>
              <a:t>The “Notice of Late Assessment” must be sent via first-class mail to the unit/parcel address and any mailing address on record with the Association. </a:t>
            </a:r>
          </a:p>
          <a:p>
            <a:r>
              <a:rPr lang="en-US" dirty="0">
                <a:solidFill>
                  <a:srgbClr val="002060"/>
                </a:solidFill>
                <a:latin typeface="Century Gothic" panose="020B0502020202020204" pitchFamily="34" charset="0"/>
              </a:rPr>
              <a:t>The “Notice of Late Assessment” is valid for 30 days and shall not include any attorneys’ fees.  </a:t>
            </a:r>
          </a:p>
          <a:p>
            <a:pPr lvl="1"/>
            <a:r>
              <a:rPr lang="en-US" dirty="0">
                <a:solidFill>
                  <a:srgbClr val="002060"/>
                </a:solidFill>
                <a:latin typeface="Century Gothic" panose="020B0502020202020204" pitchFamily="34" charset="0"/>
              </a:rPr>
              <a:t>Section 718.121(5)</a:t>
            </a:r>
          </a:p>
          <a:p>
            <a:pPr lvl="1"/>
            <a:r>
              <a:rPr lang="en-US" dirty="0">
                <a:solidFill>
                  <a:srgbClr val="002060"/>
                </a:solidFill>
                <a:latin typeface="Century Gothic" panose="020B0502020202020204" pitchFamily="34" charset="0"/>
              </a:rPr>
              <a:t>Section 720.3085(d)</a:t>
            </a:r>
          </a:p>
          <a:p>
            <a:endParaRPr lang="en-US"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4842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85C9-2FE6-4479-9A6A-60DBF9533D9B}"/>
              </a:ext>
            </a:extLst>
          </p:cNvPr>
          <p:cNvSpPr>
            <a:spLocks noGrp="1"/>
          </p:cNvSpPr>
          <p:nvPr>
            <p:ph type="title"/>
          </p:nvPr>
        </p:nvSpPr>
        <p:spPr>
          <a:xfrm>
            <a:off x="1295400" y="383177"/>
            <a:ext cx="9601200" cy="827314"/>
          </a:xfrm>
        </p:spPr>
        <p:txBody>
          <a:bodyPr>
            <a:normAutofit/>
          </a:bodyPr>
          <a:lstStyle/>
          <a:p>
            <a:pPr algn="ctr"/>
            <a:r>
              <a:rPr lang="en-US" sz="3600" dirty="0">
                <a:solidFill>
                  <a:srgbClr val="002060"/>
                </a:solidFill>
                <a:latin typeface="Century Gothic" panose="020B0502020202020204" pitchFamily="34" charset="0"/>
              </a:rPr>
              <a:t>PRE-SUIT REQUIREMENTS</a:t>
            </a:r>
            <a:endParaRPr lang="en-US" sz="3600" dirty="0"/>
          </a:p>
        </p:txBody>
      </p:sp>
      <p:sp>
        <p:nvSpPr>
          <p:cNvPr id="3" name="Content Placeholder 2">
            <a:extLst>
              <a:ext uri="{FF2B5EF4-FFF2-40B4-BE49-F238E27FC236}">
                <a16:creationId xmlns:a16="http://schemas.microsoft.com/office/drawing/2014/main" id="{05D1FD93-343C-45D8-B8C9-FDC3E9FC0EAD}"/>
              </a:ext>
            </a:extLst>
          </p:cNvPr>
          <p:cNvSpPr>
            <a:spLocks noGrp="1"/>
          </p:cNvSpPr>
          <p:nvPr>
            <p:ph idx="1"/>
          </p:nvPr>
        </p:nvSpPr>
        <p:spPr>
          <a:xfrm>
            <a:off x="1295400" y="1480457"/>
            <a:ext cx="9601200" cy="4484914"/>
          </a:xfrm>
        </p:spPr>
        <p:txBody>
          <a:bodyPr>
            <a:normAutofit fontScale="85000" lnSpcReduction="20000"/>
          </a:bodyPr>
          <a:lstStyle/>
          <a:p>
            <a:pPr marL="45720" indent="0">
              <a:buNone/>
            </a:pPr>
            <a:r>
              <a:rPr lang="en-US" sz="2800" u="sng" dirty="0">
                <a:solidFill>
                  <a:srgbClr val="002060"/>
                </a:solidFill>
                <a:latin typeface="Century Gothic" panose="020B0502020202020204" pitchFamily="34" charset="0"/>
              </a:rPr>
              <a:t>Notice of Late Assessment </a:t>
            </a:r>
          </a:p>
          <a:p>
            <a:r>
              <a:rPr lang="en-US"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The notice must be in substantially the following form:</a:t>
            </a:r>
            <a:endParaRPr lang="en-US" sz="2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marL="45720" indent="0">
              <a:buNone/>
            </a:pPr>
            <a:r>
              <a:rPr lang="en-US" sz="2000" dirty="0">
                <a:solidFill>
                  <a:srgbClr val="002060"/>
                </a:solidFill>
                <a:effectLst/>
                <a:latin typeface="Century Gothic" panose="020B0502020202020204" pitchFamily="34" charset="0"/>
                <a:ea typeface="Times New Roman" panose="02020603050405020304" pitchFamily="18" charset="0"/>
                <a:cs typeface="Calibri" panose="020F0502020204030204" pitchFamily="34" charset="0"/>
              </a:rPr>
              <a:t>	NOTICE OF LATE ASSESSMENT </a:t>
            </a:r>
          </a:p>
          <a:p>
            <a:pPr marL="45720" indent="0">
              <a:buNone/>
            </a:pPr>
            <a:r>
              <a:rPr lang="en-US" sz="2000" dirty="0">
                <a:solidFill>
                  <a:srgbClr val="002060"/>
                </a:solidFill>
                <a:effectLst/>
                <a:latin typeface="Century Gothic" panose="020B0502020202020204" pitchFamily="34" charset="0"/>
                <a:ea typeface="Times New Roman" panose="02020603050405020304" pitchFamily="18" charset="0"/>
                <a:cs typeface="Calibri" panose="020F0502020204030204" pitchFamily="34" charset="0"/>
              </a:rPr>
              <a:t>	RE:  Unit … of … (name of association) …</a:t>
            </a:r>
          </a:p>
          <a:p>
            <a:pPr marL="45720" indent="0">
              <a:buNone/>
            </a:pPr>
            <a:r>
              <a:rPr lang="en-US" sz="2000" dirty="0">
                <a:solidFill>
                  <a:srgbClr val="002060"/>
                </a:solidFill>
                <a:effectLst/>
                <a:latin typeface="Century Gothic" panose="020B0502020202020204" pitchFamily="34" charset="0"/>
                <a:ea typeface="Times New Roman" panose="02020603050405020304" pitchFamily="18" charset="0"/>
                <a:cs typeface="Calibri" panose="020F0502020204030204" pitchFamily="34" charset="0"/>
              </a:rPr>
              <a:t>	The following amounts are currently due on your account to … (name of 	association) … and must be paid within 30 days of the date of this letter.  	This letter shall serve as the association’s notice of its intent to proceed 	with further collection action against your property no sooner than 30 	days of the 	date of this letter, unless you pay in full the amounts set forth below:</a:t>
            </a:r>
            <a:endParaRPr lang="en-US"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1371600" marR="0" algn="just">
              <a:lnSpc>
                <a:spcPct val="107000"/>
              </a:lnSpc>
              <a:spcBef>
                <a:spcPts val="0"/>
              </a:spcBef>
              <a:spcAft>
                <a:spcPts val="0"/>
              </a:spcAft>
            </a:pPr>
            <a:endParaRPr lang="en-US"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1143000" marR="0" indent="0" algn="just">
              <a:lnSpc>
                <a:spcPct val="107000"/>
              </a:lnSpc>
              <a:spcBef>
                <a:spcPts val="0"/>
              </a:spcBef>
              <a:spcAft>
                <a:spcPts val="0"/>
              </a:spcAft>
              <a:buNone/>
            </a:pPr>
            <a:r>
              <a:rPr lang="en-US" sz="2000" dirty="0">
                <a:solidFill>
                  <a:srgbClr val="002060"/>
                </a:solidFill>
                <a:effectLst/>
                <a:latin typeface="Century Gothic" panose="020B0502020202020204" pitchFamily="34" charset="0"/>
                <a:ea typeface="Times New Roman" panose="02020603050405020304" pitchFamily="18" charset="0"/>
                <a:cs typeface="Calibri" panose="020F0502020204030204" pitchFamily="34" charset="0"/>
              </a:rPr>
              <a:t>Maintenance due … (dates) … 		$....</a:t>
            </a:r>
            <a:endParaRPr lang="en-US"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1143000" marR="0" indent="0" algn="just">
              <a:lnSpc>
                <a:spcPct val="107000"/>
              </a:lnSpc>
              <a:spcBef>
                <a:spcPts val="0"/>
              </a:spcBef>
              <a:spcAft>
                <a:spcPts val="0"/>
              </a:spcAft>
              <a:buNone/>
            </a:pPr>
            <a:r>
              <a:rPr lang="en-US" sz="2000" dirty="0">
                <a:solidFill>
                  <a:srgbClr val="002060"/>
                </a:solidFill>
                <a:effectLst/>
                <a:latin typeface="Century Gothic" panose="020B0502020202020204" pitchFamily="34" charset="0"/>
                <a:ea typeface="Times New Roman" panose="02020603050405020304" pitchFamily="18" charset="0"/>
                <a:cs typeface="Calibri" panose="020F0502020204030204" pitchFamily="34" charset="0"/>
              </a:rPr>
              <a:t>Late fee, if applicable			$....</a:t>
            </a:r>
            <a:endParaRPr lang="en-US"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1143000" marR="0" indent="0" algn="just">
              <a:lnSpc>
                <a:spcPct val="107000"/>
              </a:lnSpc>
              <a:spcBef>
                <a:spcPts val="0"/>
              </a:spcBef>
              <a:spcAft>
                <a:spcPts val="0"/>
              </a:spcAft>
              <a:buNone/>
            </a:pPr>
            <a:r>
              <a:rPr lang="en-US" sz="2000" dirty="0">
                <a:solidFill>
                  <a:srgbClr val="002060"/>
                </a:solidFill>
                <a:effectLst/>
                <a:latin typeface="Century Gothic" panose="020B0502020202020204" pitchFamily="34" charset="0"/>
                <a:ea typeface="Times New Roman" panose="02020603050405020304" pitchFamily="18" charset="0"/>
                <a:cs typeface="Calibri" panose="020F0502020204030204" pitchFamily="34" charset="0"/>
              </a:rPr>
              <a:t>Interest through … (dates) …*		$....</a:t>
            </a:r>
            <a:endParaRPr lang="en-US"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1143000" marR="0" indent="0" algn="just">
              <a:lnSpc>
                <a:spcPct val="107000"/>
              </a:lnSpc>
              <a:spcBef>
                <a:spcPts val="0"/>
              </a:spcBef>
              <a:spcAft>
                <a:spcPts val="0"/>
              </a:spcAft>
              <a:buNone/>
            </a:pPr>
            <a:r>
              <a:rPr lang="en-US" sz="2000" dirty="0">
                <a:solidFill>
                  <a:srgbClr val="002060"/>
                </a:solidFill>
                <a:effectLst/>
                <a:latin typeface="Century Gothic" panose="020B0502020202020204" pitchFamily="34" charset="0"/>
                <a:ea typeface="Times New Roman" panose="02020603050405020304" pitchFamily="18" charset="0"/>
                <a:cs typeface="Calibri" panose="020F0502020204030204" pitchFamily="34" charset="0"/>
              </a:rPr>
              <a:t>TOTAL OUTSTANDING 			$....</a:t>
            </a:r>
            <a:endParaRPr lang="en-US"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1371600" marR="0" algn="just">
              <a:lnSpc>
                <a:spcPct val="107000"/>
              </a:lnSpc>
              <a:spcBef>
                <a:spcPts val="0"/>
              </a:spcBef>
              <a:spcAft>
                <a:spcPts val="0"/>
              </a:spcAft>
            </a:pPr>
            <a:endParaRPr lang="en-US"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1143000" marR="0" indent="0" algn="just">
              <a:lnSpc>
                <a:spcPct val="107000"/>
              </a:lnSpc>
              <a:spcBef>
                <a:spcPts val="0"/>
              </a:spcBef>
              <a:spcAft>
                <a:spcPts val="0"/>
              </a:spcAft>
              <a:buNone/>
            </a:pPr>
            <a:r>
              <a:rPr lang="en-US" sz="2000" dirty="0">
                <a:solidFill>
                  <a:srgbClr val="002060"/>
                </a:solidFill>
                <a:effectLst/>
                <a:latin typeface="Century Gothic" panose="020B0502020202020204" pitchFamily="34" charset="0"/>
                <a:ea typeface="Times New Roman" panose="02020603050405020304" pitchFamily="18" charset="0"/>
                <a:cs typeface="Calibri" panose="020F0502020204030204" pitchFamily="34" charset="0"/>
              </a:rPr>
              <a:t>*Interest accrues at the rate of …. Percent per annum. </a:t>
            </a:r>
            <a:endParaRPr lang="en-US"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6411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D355-1EFE-4252-9804-53814A160779}"/>
              </a:ext>
            </a:extLst>
          </p:cNvPr>
          <p:cNvSpPr>
            <a:spLocks noGrp="1"/>
          </p:cNvSpPr>
          <p:nvPr>
            <p:ph type="title"/>
          </p:nvPr>
        </p:nvSpPr>
        <p:spPr>
          <a:xfrm>
            <a:off x="1295400" y="374469"/>
            <a:ext cx="9601200" cy="914400"/>
          </a:xfrm>
        </p:spPr>
        <p:txBody>
          <a:bodyPr>
            <a:normAutofit/>
          </a:bodyPr>
          <a:lstStyle/>
          <a:p>
            <a:pPr algn="ctr"/>
            <a:r>
              <a:rPr lang="en-US" sz="4000" dirty="0">
                <a:solidFill>
                  <a:srgbClr val="002060"/>
                </a:solidFill>
                <a:latin typeface="Century Gothic" panose="020B0502020202020204" pitchFamily="34" charset="0"/>
              </a:rPr>
              <a:t>PRE-SUIT REQUIREMENTS</a:t>
            </a:r>
            <a:endParaRPr lang="en-US" sz="4000" dirty="0"/>
          </a:p>
        </p:txBody>
      </p:sp>
      <p:sp>
        <p:nvSpPr>
          <p:cNvPr id="3" name="Content Placeholder 2">
            <a:extLst>
              <a:ext uri="{FF2B5EF4-FFF2-40B4-BE49-F238E27FC236}">
                <a16:creationId xmlns:a16="http://schemas.microsoft.com/office/drawing/2014/main" id="{B02EA145-612D-4B51-9BD6-B1AA01B8ECC5}"/>
              </a:ext>
            </a:extLst>
          </p:cNvPr>
          <p:cNvSpPr>
            <a:spLocks noGrp="1"/>
          </p:cNvSpPr>
          <p:nvPr>
            <p:ph idx="1"/>
          </p:nvPr>
        </p:nvSpPr>
        <p:spPr>
          <a:xfrm>
            <a:off x="1295400" y="1515290"/>
            <a:ext cx="9601200" cy="4336869"/>
          </a:xfrm>
        </p:spPr>
        <p:txBody>
          <a:bodyPr/>
          <a:lstStyle/>
          <a:p>
            <a:r>
              <a:rPr lang="en-US" sz="2200" dirty="0">
                <a:solidFill>
                  <a:srgbClr val="002060"/>
                </a:solidFill>
                <a:latin typeface="Century Gothic" panose="020B0502020202020204" pitchFamily="34" charset="0"/>
              </a:rPr>
              <a:t>The Notice of Intent to Lien demand letter is valid for _____ days.</a:t>
            </a:r>
          </a:p>
          <a:p>
            <a:endParaRPr lang="en-US" sz="2200" dirty="0">
              <a:solidFill>
                <a:srgbClr val="002060"/>
              </a:solidFill>
              <a:latin typeface="Century Gothic" panose="020B0502020202020204" pitchFamily="34" charset="0"/>
            </a:endParaRPr>
          </a:p>
          <a:p>
            <a:r>
              <a:rPr lang="en-US" sz="2200" dirty="0">
                <a:solidFill>
                  <a:srgbClr val="002060"/>
                </a:solidFill>
                <a:latin typeface="Century Gothic" panose="020B0502020202020204" pitchFamily="34" charset="0"/>
              </a:rPr>
              <a:t>A lien is valid for _____ years from the date of recording.  </a:t>
            </a:r>
          </a:p>
          <a:p>
            <a:pPr marL="0" indent="0">
              <a:buNone/>
            </a:pPr>
            <a:endParaRPr lang="en-US" sz="2200" dirty="0">
              <a:solidFill>
                <a:srgbClr val="002060"/>
              </a:solidFill>
              <a:latin typeface="Century Gothic" panose="020B0502020202020204" pitchFamily="34" charset="0"/>
            </a:endParaRPr>
          </a:p>
          <a:p>
            <a:pPr lvl="1"/>
            <a:r>
              <a:rPr lang="en-US" sz="2200" dirty="0">
                <a:solidFill>
                  <a:srgbClr val="002060"/>
                </a:solidFill>
                <a:latin typeface="Century Gothic" panose="020B0502020202020204" pitchFamily="34" charset="0"/>
              </a:rPr>
              <a:t>The time period is extended for any length of time the Association is prevented from filing its foreclosure action due to ____________________.</a:t>
            </a:r>
          </a:p>
          <a:p>
            <a:pPr marL="0" indent="0">
              <a:buNone/>
            </a:pPr>
            <a:endParaRPr lang="en-US" sz="2200" dirty="0">
              <a:solidFill>
                <a:srgbClr val="002060"/>
              </a:solidFill>
              <a:latin typeface="Century Gothic" panose="020B0502020202020204" pitchFamily="34" charset="0"/>
            </a:endParaRPr>
          </a:p>
          <a:p>
            <a:r>
              <a:rPr lang="en-US" sz="2200" dirty="0">
                <a:solidFill>
                  <a:srgbClr val="002060"/>
                </a:solidFill>
                <a:latin typeface="Century Gothic" panose="020B0502020202020204" pitchFamily="34" charset="0"/>
              </a:rPr>
              <a:t>The Notice of Intent to Foreclose demand letter is valid _____ days.</a:t>
            </a:r>
          </a:p>
          <a:p>
            <a:endParaRPr lang="en-US" dirty="0"/>
          </a:p>
        </p:txBody>
      </p:sp>
    </p:spTree>
    <p:extLst>
      <p:ext uri="{BB962C8B-B14F-4D97-AF65-F5344CB8AC3E}">
        <p14:creationId xmlns:p14="http://schemas.microsoft.com/office/powerpoint/2010/main" val="319713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F4BC-6B30-42A9-90F9-7D4BC630166B}"/>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Course overview</a:t>
            </a:r>
          </a:p>
        </p:txBody>
      </p:sp>
      <p:sp>
        <p:nvSpPr>
          <p:cNvPr id="3" name="Content Placeholder 2">
            <a:extLst>
              <a:ext uri="{FF2B5EF4-FFF2-40B4-BE49-F238E27FC236}">
                <a16:creationId xmlns:a16="http://schemas.microsoft.com/office/drawing/2014/main" id="{F9CAC6D9-15A0-4000-8E07-B375CA274C32}"/>
              </a:ext>
            </a:extLst>
          </p:cNvPr>
          <p:cNvSpPr>
            <a:spLocks noGrp="1"/>
          </p:cNvSpPr>
          <p:nvPr>
            <p:ph idx="1"/>
          </p:nvPr>
        </p:nvSpPr>
        <p:spPr/>
        <p:txBody>
          <a:bodyPr>
            <a:normAutofit/>
          </a:bodyPr>
          <a:lstStyle/>
          <a:p>
            <a:pPr algn="just"/>
            <a:r>
              <a:rPr lang="en-US" sz="2800" dirty="0">
                <a:solidFill>
                  <a:srgbClr val="002060"/>
                </a:solidFill>
                <a:latin typeface="Century Gothic" panose="020B0502020202020204" pitchFamily="34" charset="0"/>
              </a:rPr>
              <a:t>This course is two (2) hours long</a:t>
            </a:r>
          </a:p>
          <a:p>
            <a:pPr algn="just"/>
            <a:r>
              <a:rPr lang="en-US" sz="2800" dirty="0">
                <a:solidFill>
                  <a:srgbClr val="002060"/>
                </a:solidFill>
                <a:latin typeface="Century Gothic" panose="020B0502020202020204" pitchFamily="34" charset="0"/>
              </a:rPr>
              <a:t>Please hold all questions until the end</a:t>
            </a:r>
          </a:p>
          <a:p>
            <a:pPr algn="just"/>
            <a:r>
              <a:rPr lang="en-US" sz="2800" dirty="0">
                <a:solidFill>
                  <a:srgbClr val="002060"/>
                </a:solidFill>
                <a:latin typeface="Century Gothic" panose="020B0502020202020204" pitchFamily="34" charset="0"/>
              </a:rPr>
              <a:t>We’ll take a break at the halfway point</a:t>
            </a:r>
          </a:p>
          <a:p>
            <a:pPr algn="just"/>
            <a:r>
              <a:rPr lang="en-US" sz="2800" dirty="0">
                <a:solidFill>
                  <a:srgbClr val="002060"/>
                </a:solidFill>
                <a:latin typeface="Century Gothic" panose="020B0502020202020204" pitchFamily="34" charset="0"/>
              </a:rPr>
              <a:t>Relax and enjoy…there is </a:t>
            </a:r>
            <a:r>
              <a:rPr lang="en-US" sz="2800" b="1" u="sng" dirty="0">
                <a:solidFill>
                  <a:srgbClr val="002060"/>
                </a:solidFill>
                <a:latin typeface="Century Gothic" panose="020B0502020202020204" pitchFamily="34" charset="0"/>
              </a:rPr>
              <a:t>NO</a:t>
            </a:r>
            <a:r>
              <a:rPr lang="en-US" sz="2800" dirty="0">
                <a:solidFill>
                  <a:srgbClr val="002060"/>
                </a:solidFill>
                <a:latin typeface="Century Gothic" panose="020B0502020202020204" pitchFamily="34" charset="0"/>
              </a:rPr>
              <a:t> quiz at the end </a:t>
            </a:r>
          </a:p>
        </p:txBody>
      </p:sp>
    </p:spTree>
    <p:extLst>
      <p:ext uri="{BB962C8B-B14F-4D97-AF65-F5344CB8AC3E}">
        <p14:creationId xmlns:p14="http://schemas.microsoft.com/office/powerpoint/2010/main" val="108364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3B74-2324-4880-BF09-D8FF97EDF410}"/>
              </a:ext>
            </a:extLst>
          </p:cNvPr>
          <p:cNvSpPr>
            <a:spLocks noGrp="1"/>
          </p:cNvSpPr>
          <p:nvPr>
            <p:ph type="title"/>
          </p:nvPr>
        </p:nvSpPr>
        <p:spPr>
          <a:xfrm>
            <a:off x="1295400" y="296091"/>
            <a:ext cx="9601200" cy="879566"/>
          </a:xfrm>
        </p:spPr>
        <p:txBody>
          <a:bodyPr>
            <a:normAutofit/>
          </a:bodyPr>
          <a:lstStyle/>
          <a:p>
            <a:pPr algn="ctr"/>
            <a:r>
              <a:rPr lang="en-US" sz="4000" dirty="0">
                <a:solidFill>
                  <a:srgbClr val="002060"/>
                </a:solidFill>
                <a:latin typeface="Century Gothic" panose="020B0502020202020204" pitchFamily="34" charset="0"/>
              </a:rPr>
              <a:t>PRE-SUIT REQUIREMENTS</a:t>
            </a:r>
            <a:endParaRPr lang="en-US" sz="4000" dirty="0"/>
          </a:p>
        </p:txBody>
      </p:sp>
      <p:sp>
        <p:nvSpPr>
          <p:cNvPr id="3" name="Content Placeholder 2">
            <a:extLst>
              <a:ext uri="{FF2B5EF4-FFF2-40B4-BE49-F238E27FC236}">
                <a16:creationId xmlns:a16="http://schemas.microsoft.com/office/drawing/2014/main" id="{204D7DC9-A444-4B50-B8F6-3778ED80E782}"/>
              </a:ext>
            </a:extLst>
          </p:cNvPr>
          <p:cNvSpPr>
            <a:spLocks noGrp="1"/>
          </p:cNvSpPr>
          <p:nvPr>
            <p:ph idx="1"/>
          </p:nvPr>
        </p:nvSpPr>
        <p:spPr>
          <a:xfrm>
            <a:off x="1295400" y="1672046"/>
            <a:ext cx="9601200" cy="4114800"/>
          </a:xfrm>
        </p:spPr>
        <p:txBody>
          <a:bodyPr/>
          <a:lstStyle/>
          <a:p>
            <a:r>
              <a:rPr lang="en-US" dirty="0">
                <a:solidFill>
                  <a:srgbClr val="002060"/>
                </a:solidFill>
                <a:latin typeface="Century Gothic" panose="020B0502020202020204" pitchFamily="34" charset="0"/>
              </a:rPr>
              <a:t>How are the ITL and ITF sent?</a:t>
            </a:r>
          </a:p>
          <a:p>
            <a:r>
              <a:rPr lang="en-US" dirty="0">
                <a:solidFill>
                  <a:srgbClr val="002060"/>
                </a:solidFill>
                <a:latin typeface="Century Gothic" panose="020B0502020202020204" pitchFamily="34" charset="0"/>
              </a:rPr>
              <a:t>Where are the ITL and ITF sent?</a:t>
            </a:r>
          </a:p>
          <a:p>
            <a:r>
              <a:rPr lang="en-US" dirty="0">
                <a:solidFill>
                  <a:srgbClr val="002060"/>
                </a:solidFill>
                <a:latin typeface="Century Gothic" panose="020B0502020202020204" pitchFamily="34" charset="0"/>
              </a:rPr>
              <a:t>Assessments bear interest at the rate provided in the Declaration.  However, what if no rate is provided?</a:t>
            </a:r>
          </a:p>
          <a:p>
            <a:r>
              <a:rPr lang="en-US" dirty="0">
                <a:solidFill>
                  <a:srgbClr val="002060"/>
                </a:solidFill>
                <a:latin typeface="Century Gothic" panose="020B0502020202020204" pitchFamily="34" charset="0"/>
              </a:rPr>
              <a:t>If the governing documents authorize, the Association may charge late fees up to the greater of $_____ or _____% of each delinquent installment.  </a:t>
            </a:r>
          </a:p>
          <a:p>
            <a:pPr marL="45720" indent="0">
              <a:buNone/>
            </a:pPr>
            <a:endParaRPr lang="en-US" dirty="0"/>
          </a:p>
        </p:txBody>
      </p:sp>
    </p:spTree>
    <p:extLst>
      <p:ext uri="{BB962C8B-B14F-4D97-AF65-F5344CB8AC3E}">
        <p14:creationId xmlns:p14="http://schemas.microsoft.com/office/powerpoint/2010/main" val="245510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1CD4-6CE7-4D0D-8CC8-3EAB96CE725E}"/>
              </a:ext>
            </a:extLst>
          </p:cNvPr>
          <p:cNvSpPr>
            <a:spLocks noGrp="1"/>
          </p:cNvSpPr>
          <p:nvPr>
            <p:ph type="title"/>
          </p:nvPr>
        </p:nvSpPr>
        <p:spPr>
          <a:xfrm>
            <a:off x="1295400" y="381000"/>
            <a:ext cx="9601200" cy="879629"/>
          </a:xfrm>
        </p:spPr>
        <p:txBody>
          <a:bodyPr anchor="t">
            <a:normAutofit/>
          </a:bodyPr>
          <a:lstStyle/>
          <a:p>
            <a:pPr algn="ctr"/>
            <a:r>
              <a:rPr lang="en-US" sz="4000" dirty="0">
                <a:solidFill>
                  <a:srgbClr val="002060"/>
                </a:solidFill>
                <a:latin typeface="Century Gothic" panose="020B0502020202020204" pitchFamily="34" charset="0"/>
              </a:rPr>
              <a:t>LIEN REQUIREMENTS </a:t>
            </a:r>
          </a:p>
        </p:txBody>
      </p:sp>
      <p:sp>
        <p:nvSpPr>
          <p:cNvPr id="3" name="Content Placeholder 2">
            <a:extLst>
              <a:ext uri="{FF2B5EF4-FFF2-40B4-BE49-F238E27FC236}">
                <a16:creationId xmlns:a16="http://schemas.microsoft.com/office/drawing/2014/main" id="{DDD2F4FB-D438-426C-8347-64784D275038}"/>
              </a:ext>
            </a:extLst>
          </p:cNvPr>
          <p:cNvSpPr>
            <a:spLocks noGrp="1"/>
          </p:cNvSpPr>
          <p:nvPr>
            <p:ph idx="1"/>
          </p:nvPr>
        </p:nvSpPr>
        <p:spPr>
          <a:xfrm>
            <a:off x="1295400" y="1340528"/>
            <a:ext cx="9601200" cy="4114800"/>
          </a:xfrm>
        </p:spPr>
        <p:txBody>
          <a:bodyPr>
            <a:normAutofit fontScale="85000" lnSpcReduction="10000"/>
          </a:bodyPr>
          <a:lstStyle/>
          <a:p>
            <a:pPr algn="just"/>
            <a:r>
              <a:rPr lang="en-US" sz="2600" dirty="0">
                <a:solidFill>
                  <a:srgbClr val="002060"/>
                </a:solidFill>
                <a:latin typeface="Century Gothic" panose="020B0502020202020204" pitchFamily="34" charset="0"/>
              </a:rPr>
              <a:t>The legal description of the property </a:t>
            </a:r>
          </a:p>
          <a:p>
            <a:pPr algn="just"/>
            <a:r>
              <a:rPr lang="en-US" sz="2600" dirty="0">
                <a:solidFill>
                  <a:srgbClr val="002060"/>
                </a:solidFill>
                <a:latin typeface="Century Gothic" panose="020B0502020202020204" pitchFamily="34" charset="0"/>
              </a:rPr>
              <a:t>The names of all record title owners</a:t>
            </a:r>
          </a:p>
          <a:p>
            <a:pPr algn="just"/>
            <a:r>
              <a:rPr lang="en-US" sz="2600" dirty="0">
                <a:solidFill>
                  <a:srgbClr val="002060"/>
                </a:solidFill>
                <a:latin typeface="Century Gothic" panose="020B0502020202020204" pitchFamily="34" charset="0"/>
              </a:rPr>
              <a:t>The name and address of the Association</a:t>
            </a:r>
          </a:p>
          <a:p>
            <a:pPr algn="just"/>
            <a:r>
              <a:rPr lang="en-US" sz="2600" dirty="0">
                <a:solidFill>
                  <a:srgbClr val="002060"/>
                </a:solidFill>
                <a:latin typeface="Century Gothic" panose="020B0502020202020204" pitchFamily="34" charset="0"/>
              </a:rPr>
              <a:t>The amount due</a:t>
            </a:r>
          </a:p>
          <a:p>
            <a:pPr algn="just"/>
            <a:r>
              <a:rPr lang="en-US" sz="2600" dirty="0">
                <a:solidFill>
                  <a:srgbClr val="002060"/>
                </a:solidFill>
                <a:latin typeface="Century Gothic" panose="020B0502020202020204" pitchFamily="34" charset="0"/>
              </a:rPr>
              <a:t>The due date</a:t>
            </a:r>
          </a:p>
          <a:p>
            <a:pPr marL="0" indent="0" algn="just">
              <a:buNone/>
            </a:pPr>
            <a:endParaRPr lang="en-US" sz="2600" dirty="0">
              <a:solidFill>
                <a:srgbClr val="002060"/>
              </a:solidFill>
              <a:latin typeface="Century Gothic" panose="020B0502020202020204" pitchFamily="34" charset="0"/>
            </a:endParaRPr>
          </a:p>
          <a:p>
            <a:pPr algn="just">
              <a:buFont typeface="Wingdings" panose="05000000000000000000" pitchFamily="2" charset="2"/>
              <a:buChar char="v"/>
            </a:pPr>
            <a:r>
              <a:rPr lang="en-US" sz="2400" dirty="0">
                <a:solidFill>
                  <a:srgbClr val="002060"/>
                </a:solidFill>
                <a:latin typeface="Century Gothic" panose="020B0502020202020204" pitchFamily="34" charset="0"/>
              </a:rPr>
              <a:t>The claim of lien secures all unpaid assessments that are due and that may accrue after the claim of lien is recorded and through the entry of a final judgment, as well as interest and all reasonable costs and attorney’s fees incurred by the Association incident to the collection process. </a:t>
            </a:r>
          </a:p>
          <a:p>
            <a:pPr algn="just"/>
            <a:endParaRPr lang="en-US"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4477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37EA-D137-424B-B916-38439141B363}"/>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Key items before filing lawsuit</a:t>
            </a:r>
          </a:p>
        </p:txBody>
      </p:sp>
      <p:sp>
        <p:nvSpPr>
          <p:cNvPr id="3" name="Content Placeholder 2">
            <a:extLst>
              <a:ext uri="{FF2B5EF4-FFF2-40B4-BE49-F238E27FC236}">
                <a16:creationId xmlns:a16="http://schemas.microsoft.com/office/drawing/2014/main" id="{5ED47924-E406-49B5-9C4E-8DCC8F5E5506}"/>
              </a:ext>
            </a:extLst>
          </p:cNvPr>
          <p:cNvSpPr>
            <a:spLocks noGrp="1"/>
          </p:cNvSpPr>
          <p:nvPr>
            <p:ph idx="1"/>
          </p:nvPr>
        </p:nvSpPr>
        <p:spPr/>
        <p:txBody>
          <a:bodyPr>
            <a:normAutofit/>
          </a:bodyPr>
          <a:lstStyle/>
          <a:p>
            <a:pPr algn="just"/>
            <a:r>
              <a:rPr lang="en-US" sz="2200" dirty="0">
                <a:solidFill>
                  <a:srgbClr val="002060"/>
                </a:solidFill>
                <a:latin typeface="Century Gothic" panose="020B0502020202020204" pitchFamily="34" charset="0"/>
              </a:rPr>
              <a:t>Order and thoroughly review a title search</a:t>
            </a:r>
          </a:p>
          <a:p>
            <a:pPr algn="just"/>
            <a:r>
              <a:rPr lang="en-US" sz="2200" dirty="0">
                <a:solidFill>
                  <a:srgbClr val="002060"/>
                </a:solidFill>
                <a:latin typeface="Century Gothic" panose="020B0502020202020204" pitchFamily="34" charset="0"/>
              </a:rPr>
              <a:t>Check for mortgage foreclosure</a:t>
            </a:r>
          </a:p>
          <a:p>
            <a:pPr algn="just"/>
            <a:r>
              <a:rPr lang="en-US" sz="2200" dirty="0">
                <a:solidFill>
                  <a:srgbClr val="002060"/>
                </a:solidFill>
                <a:latin typeface="Century Gothic" panose="020B0502020202020204" pitchFamily="34" charset="0"/>
              </a:rPr>
              <a:t>Check for bankruptcy </a:t>
            </a:r>
          </a:p>
          <a:p>
            <a:pPr algn="just"/>
            <a:r>
              <a:rPr lang="en-US" sz="2200" dirty="0">
                <a:solidFill>
                  <a:srgbClr val="002060"/>
                </a:solidFill>
                <a:latin typeface="Century Gothic" panose="020B0502020202020204" pitchFamily="34" charset="0"/>
              </a:rPr>
              <a:t>Review account ledger </a:t>
            </a:r>
          </a:p>
          <a:p>
            <a:pPr algn="just"/>
            <a:r>
              <a:rPr lang="en-US" sz="2200" dirty="0">
                <a:solidFill>
                  <a:srgbClr val="002060"/>
                </a:solidFill>
                <a:latin typeface="Century Gothic" panose="020B0502020202020204" pitchFamily="34" charset="0"/>
              </a:rPr>
              <a:t>Know your governing documents</a:t>
            </a:r>
          </a:p>
        </p:txBody>
      </p:sp>
    </p:spTree>
    <p:extLst>
      <p:ext uri="{BB962C8B-B14F-4D97-AF65-F5344CB8AC3E}">
        <p14:creationId xmlns:p14="http://schemas.microsoft.com/office/powerpoint/2010/main" val="32904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040F-6D8F-41B2-B425-03ABDD4A221C}"/>
              </a:ext>
            </a:extLst>
          </p:cNvPr>
          <p:cNvSpPr>
            <a:spLocks noGrp="1"/>
          </p:cNvSpPr>
          <p:nvPr>
            <p:ph type="title"/>
          </p:nvPr>
        </p:nvSpPr>
        <p:spPr>
          <a:xfrm>
            <a:off x="1295400" y="295275"/>
            <a:ext cx="9601200" cy="831668"/>
          </a:xfrm>
        </p:spPr>
        <p:txBody>
          <a:bodyPr anchor="b">
            <a:normAutofit/>
          </a:bodyPr>
          <a:lstStyle/>
          <a:p>
            <a:pPr algn="ctr"/>
            <a:r>
              <a:rPr lang="en-US" sz="3600" dirty="0">
                <a:solidFill>
                  <a:srgbClr val="002060"/>
                </a:solidFill>
                <a:latin typeface="Century Gothic" panose="020B0502020202020204" pitchFamily="34" charset="0"/>
              </a:rPr>
              <a:t>HANG IN THERE!</a:t>
            </a:r>
          </a:p>
        </p:txBody>
      </p:sp>
      <p:pic>
        <p:nvPicPr>
          <p:cNvPr id="3074" name="Picture 2" descr="So glad it&amp;#39;s almost over! - Meme - MemesHappen">
            <a:extLst>
              <a:ext uri="{FF2B5EF4-FFF2-40B4-BE49-F238E27FC236}">
                <a16:creationId xmlns:a16="http://schemas.microsoft.com/office/drawing/2014/main" id="{2B7A1DA4-5E81-463B-9458-3AC26344B1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0461" y="1428750"/>
            <a:ext cx="6111078" cy="4514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9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0537-D86A-4982-B7C8-CFFA97372AA5}"/>
              </a:ext>
            </a:extLst>
          </p:cNvPr>
          <p:cNvSpPr>
            <a:spLocks noGrp="1"/>
          </p:cNvSpPr>
          <p:nvPr>
            <p:ph type="title"/>
          </p:nvPr>
        </p:nvSpPr>
        <p:spPr>
          <a:xfrm>
            <a:off x="1295400" y="381000"/>
            <a:ext cx="9601200" cy="808608"/>
          </a:xfrm>
        </p:spPr>
        <p:txBody>
          <a:bodyPr anchor="t">
            <a:normAutofit/>
          </a:bodyPr>
          <a:lstStyle/>
          <a:p>
            <a:pPr algn="ctr"/>
            <a:r>
              <a:rPr lang="en-US" sz="4000" dirty="0">
                <a:solidFill>
                  <a:srgbClr val="002060"/>
                </a:solidFill>
                <a:latin typeface="Century Gothic" panose="020B0502020202020204" pitchFamily="34" charset="0"/>
              </a:rPr>
              <a:t>Filing the lawsuit</a:t>
            </a:r>
          </a:p>
        </p:txBody>
      </p:sp>
      <p:sp>
        <p:nvSpPr>
          <p:cNvPr id="3" name="Content Placeholder 2">
            <a:extLst>
              <a:ext uri="{FF2B5EF4-FFF2-40B4-BE49-F238E27FC236}">
                <a16:creationId xmlns:a16="http://schemas.microsoft.com/office/drawing/2014/main" id="{0767B2D2-FA9B-45CD-85DA-B2C1CFFADA85}"/>
              </a:ext>
            </a:extLst>
          </p:cNvPr>
          <p:cNvSpPr>
            <a:spLocks noGrp="1"/>
          </p:cNvSpPr>
          <p:nvPr>
            <p:ph idx="1"/>
          </p:nvPr>
        </p:nvSpPr>
        <p:spPr>
          <a:xfrm>
            <a:off x="1295400" y="1296140"/>
            <a:ext cx="9601200" cy="4114800"/>
          </a:xfrm>
        </p:spPr>
        <p:txBody>
          <a:bodyPr>
            <a:normAutofit fontScale="92500" lnSpcReduction="20000"/>
          </a:bodyPr>
          <a:lstStyle/>
          <a:p>
            <a:pPr algn="just"/>
            <a:r>
              <a:rPr lang="en-US" sz="2200" dirty="0">
                <a:solidFill>
                  <a:srgbClr val="002060"/>
                </a:solidFill>
                <a:latin typeface="Century Gothic" panose="020B0502020202020204" pitchFamily="34" charset="0"/>
              </a:rPr>
              <a:t>The following parties shall be named in the Association’s lawsuit:</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All record title owners</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Unknown Tenants</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All inferior lien holders (i.e. second mortgage holder)</a:t>
            </a:r>
          </a:p>
          <a:p>
            <a:pPr marL="342900" lvl="1" indent="0" algn="just">
              <a:buNone/>
            </a:pPr>
            <a:endParaRPr lang="en-US" sz="1900" dirty="0">
              <a:solidFill>
                <a:srgbClr val="002060"/>
              </a:solidFill>
              <a:latin typeface="Century Gothic" panose="020B0502020202020204" pitchFamily="34" charset="0"/>
            </a:endParaRPr>
          </a:p>
          <a:p>
            <a:pPr algn="just"/>
            <a:r>
              <a:rPr lang="en-US" sz="2200" dirty="0">
                <a:solidFill>
                  <a:srgbClr val="002060"/>
                </a:solidFill>
                <a:latin typeface="Century Gothic" panose="020B0502020202020204" pitchFamily="34" charset="0"/>
              </a:rPr>
              <a:t>How do we accomplish service of process?</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Individual service</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Substitute service</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Service via publication </a:t>
            </a:r>
          </a:p>
          <a:p>
            <a:pPr marL="342900" lvl="1" indent="0" algn="just">
              <a:buNone/>
            </a:pPr>
            <a:endParaRPr lang="en-US" sz="1900" dirty="0">
              <a:solidFill>
                <a:srgbClr val="002060"/>
              </a:solidFill>
              <a:latin typeface="Century Gothic" panose="020B0502020202020204" pitchFamily="34" charset="0"/>
            </a:endParaRPr>
          </a:p>
          <a:p>
            <a:pPr algn="just"/>
            <a:r>
              <a:rPr lang="en-US" sz="2200" dirty="0">
                <a:solidFill>
                  <a:srgbClr val="002060"/>
                </a:solidFill>
                <a:latin typeface="Century Gothic" panose="020B0502020202020204" pitchFamily="34" charset="0"/>
              </a:rPr>
              <a:t>Once served, how long does a party have to respond to the Complaint?</a:t>
            </a:r>
          </a:p>
          <a:p>
            <a:endParaRPr lang="en-US" dirty="0"/>
          </a:p>
        </p:txBody>
      </p:sp>
    </p:spTree>
    <p:extLst>
      <p:ext uri="{BB962C8B-B14F-4D97-AF65-F5344CB8AC3E}">
        <p14:creationId xmlns:p14="http://schemas.microsoft.com/office/powerpoint/2010/main" val="23618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74F5-4EC7-4234-8A0E-A482CEAC8545}"/>
              </a:ext>
            </a:extLst>
          </p:cNvPr>
          <p:cNvSpPr>
            <a:spLocks noGrp="1"/>
          </p:cNvSpPr>
          <p:nvPr>
            <p:ph type="title"/>
          </p:nvPr>
        </p:nvSpPr>
        <p:spPr>
          <a:xfrm>
            <a:off x="1295400" y="409303"/>
            <a:ext cx="9601200" cy="731520"/>
          </a:xfrm>
        </p:spPr>
        <p:txBody>
          <a:bodyPr>
            <a:normAutofit/>
          </a:bodyPr>
          <a:lstStyle/>
          <a:p>
            <a:pPr algn="ctr"/>
            <a:r>
              <a:rPr lang="en-US" sz="3600" dirty="0">
                <a:solidFill>
                  <a:srgbClr val="002060"/>
                </a:solidFill>
                <a:effectLst>
                  <a:outerShdw blurRad="38100" dist="38100" dir="2700000" algn="tl">
                    <a:srgbClr val="000000">
                      <a:alpha val="43137"/>
                    </a:srgbClr>
                  </a:outerShdw>
                </a:effectLst>
                <a:latin typeface="Century Gothic" panose="020B0502020202020204" pitchFamily="34" charset="0"/>
              </a:rPr>
              <a:t>Collecting rent</a:t>
            </a:r>
            <a:endParaRPr lang="en-US" sz="3600" dirty="0">
              <a:effectLst>
                <a:outerShdw blurRad="38100" dist="38100" dir="2700000" algn="tl">
                  <a:srgbClr val="000000">
                    <a:alpha val="43137"/>
                  </a:srgbClr>
                </a:outerShdw>
              </a:effectLst>
            </a:endParaRPr>
          </a:p>
        </p:txBody>
      </p:sp>
      <p:pic>
        <p:nvPicPr>
          <p:cNvPr id="4" name="Picture 2" descr="Related image">
            <a:extLst>
              <a:ext uri="{FF2B5EF4-FFF2-40B4-BE49-F238E27FC236}">
                <a16:creationId xmlns:a16="http://schemas.microsoft.com/office/drawing/2014/main" id="{5B7FC27B-1019-4256-8745-07A37257C7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8082" y="1397726"/>
            <a:ext cx="4615836" cy="4445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37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4E23-2C6C-4D82-86D9-B031137DAC6E}"/>
              </a:ext>
            </a:extLst>
          </p:cNvPr>
          <p:cNvSpPr>
            <a:spLocks noGrp="1"/>
          </p:cNvSpPr>
          <p:nvPr>
            <p:ph type="title"/>
          </p:nvPr>
        </p:nvSpPr>
        <p:spPr>
          <a:xfrm>
            <a:off x="1295400" y="381001"/>
            <a:ext cx="9601200" cy="803366"/>
          </a:xfrm>
        </p:spPr>
        <p:txBody>
          <a:bodyPr anchor="t">
            <a:normAutofit/>
          </a:bodyPr>
          <a:lstStyle/>
          <a:p>
            <a:pPr algn="ctr"/>
            <a:r>
              <a:rPr lang="en-US" sz="4000" dirty="0">
                <a:solidFill>
                  <a:srgbClr val="002060"/>
                </a:solidFill>
                <a:latin typeface="Century Gothic" panose="020B0502020202020204" pitchFamily="34" charset="0"/>
              </a:rPr>
              <a:t>Collecting rent</a:t>
            </a:r>
          </a:p>
        </p:txBody>
      </p:sp>
      <p:sp>
        <p:nvSpPr>
          <p:cNvPr id="3" name="Content Placeholder 2">
            <a:extLst>
              <a:ext uri="{FF2B5EF4-FFF2-40B4-BE49-F238E27FC236}">
                <a16:creationId xmlns:a16="http://schemas.microsoft.com/office/drawing/2014/main" id="{2854136F-DEFE-41FF-BF8D-E57258964E4A}"/>
              </a:ext>
            </a:extLst>
          </p:cNvPr>
          <p:cNvSpPr>
            <a:spLocks noGrp="1"/>
          </p:cNvSpPr>
          <p:nvPr>
            <p:ph idx="1"/>
          </p:nvPr>
        </p:nvSpPr>
        <p:spPr>
          <a:xfrm>
            <a:off x="1295400" y="1375953"/>
            <a:ext cx="9601200" cy="4667796"/>
          </a:xfrm>
        </p:spPr>
        <p:txBody>
          <a:bodyPr>
            <a:normAutofit fontScale="62500" lnSpcReduction="20000"/>
          </a:bodyPr>
          <a:lstStyle/>
          <a:p>
            <a:pPr algn="just"/>
            <a:r>
              <a:rPr lang="en-US" sz="3200" dirty="0">
                <a:solidFill>
                  <a:srgbClr val="002060"/>
                </a:solidFill>
                <a:latin typeface="Century Gothic" panose="020B0502020202020204" pitchFamily="34" charset="0"/>
              </a:rPr>
              <a:t>If the property is being rented during the foreclosure action, the Association is entitled to the appointment of a receiver to collect the rent.</a:t>
            </a:r>
          </a:p>
          <a:p>
            <a:pPr marL="0" indent="0" algn="just">
              <a:buNone/>
            </a:pPr>
            <a:endParaRPr lang="en-US" sz="1600" dirty="0">
              <a:solidFill>
                <a:srgbClr val="002060"/>
              </a:solidFill>
              <a:latin typeface="Century Gothic" panose="020B0502020202020204" pitchFamily="34" charset="0"/>
            </a:endParaRPr>
          </a:p>
          <a:p>
            <a:pPr algn="just"/>
            <a:r>
              <a:rPr lang="en-US" sz="3200" dirty="0">
                <a:solidFill>
                  <a:srgbClr val="002060"/>
                </a:solidFill>
                <a:latin typeface="Century Gothic" panose="020B0502020202020204" pitchFamily="34" charset="0"/>
              </a:rPr>
              <a:t>The Owner is ordered that if he/she receives any rent from the Tenant after the Order is entered by the Court those rental payments shall be forwarded to Martell &amp; Ozim, P.A. within seven (7) days of receipt. </a:t>
            </a:r>
          </a:p>
          <a:p>
            <a:pPr marL="0" indent="0" algn="just">
              <a:buNone/>
            </a:pPr>
            <a:endParaRPr lang="en-US" sz="1600" dirty="0">
              <a:solidFill>
                <a:srgbClr val="002060"/>
              </a:solidFill>
              <a:latin typeface="Century Gothic" panose="020B0502020202020204" pitchFamily="34" charset="0"/>
            </a:endParaRPr>
          </a:p>
          <a:p>
            <a:pPr algn="just"/>
            <a:r>
              <a:rPr lang="en-US" sz="3200" dirty="0">
                <a:solidFill>
                  <a:srgbClr val="002060"/>
                </a:solidFill>
                <a:latin typeface="Century Gothic" panose="020B0502020202020204" pitchFamily="34" charset="0"/>
              </a:rPr>
              <a:t>The Association shall dismiss the lawsuit once the account is paid in full, and shall provide notice to the Tenant that rent payments shall resume to the Owner. </a:t>
            </a:r>
          </a:p>
          <a:p>
            <a:pPr lvl="1" algn="just">
              <a:buFont typeface="Wingdings" panose="05000000000000000000" pitchFamily="2" charset="2"/>
              <a:buChar char="§"/>
            </a:pPr>
            <a:r>
              <a:rPr lang="en-US" sz="2600" dirty="0">
                <a:solidFill>
                  <a:srgbClr val="002060"/>
                </a:solidFill>
                <a:latin typeface="Century Gothic" panose="020B0502020202020204" pitchFamily="34" charset="0"/>
              </a:rPr>
              <a:t>A tenant is immune from any claim by the landlord or unit owner related to the rent timely paid to the association after the association has made written demand.</a:t>
            </a:r>
          </a:p>
          <a:p>
            <a:pPr lvl="1" algn="just">
              <a:buFont typeface="Wingdings" panose="05000000000000000000" pitchFamily="2" charset="2"/>
              <a:buChar char="§"/>
            </a:pPr>
            <a:r>
              <a:rPr lang="en-US" sz="2600" dirty="0">
                <a:solidFill>
                  <a:srgbClr val="002060"/>
                </a:solidFill>
                <a:latin typeface="Century Gothic" panose="020B0502020202020204" pitchFamily="34" charset="0"/>
              </a:rPr>
              <a:t>The liability of the tenant may not exceed the amount due from the tenant to the tenant’s landlord.</a:t>
            </a:r>
          </a:p>
          <a:p>
            <a:endParaRPr lang="en-US" dirty="0"/>
          </a:p>
        </p:txBody>
      </p:sp>
    </p:spTree>
    <p:extLst>
      <p:ext uri="{BB962C8B-B14F-4D97-AF65-F5344CB8AC3E}">
        <p14:creationId xmlns:p14="http://schemas.microsoft.com/office/powerpoint/2010/main" val="361636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D521-F5B6-471A-BE5D-DE68F0166D54}"/>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Common defenses raised</a:t>
            </a:r>
          </a:p>
        </p:txBody>
      </p:sp>
      <p:sp>
        <p:nvSpPr>
          <p:cNvPr id="3" name="Content Placeholder 2">
            <a:extLst>
              <a:ext uri="{FF2B5EF4-FFF2-40B4-BE49-F238E27FC236}">
                <a16:creationId xmlns:a16="http://schemas.microsoft.com/office/drawing/2014/main" id="{F61355A3-CA97-4F41-BA78-8FA4D3EC1EB0}"/>
              </a:ext>
            </a:extLst>
          </p:cNvPr>
          <p:cNvSpPr>
            <a:spLocks noGrp="1"/>
          </p:cNvSpPr>
          <p:nvPr>
            <p:ph idx="1"/>
          </p:nvPr>
        </p:nvSpPr>
        <p:spPr/>
        <p:txBody>
          <a:bodyPr>
            <a:normAutofit/>
          </a:bodyPr>
          <a:lstStyle/>
          <a:p>
            <a:pPr algn="just"/>
            <a:r>
              <a:rPr lang="en-US" sz="2400" dirty="0">
                <a:solidFill>
                  <a:srgbClr val="002060"/>
                </a:solidFill>
                <a:latin typeface="Century Gothic" panose="020B0502020202020204" pitchFamily="34" charset="0"/>
              </a:rPr>
              <a:t>Hardship</a:t>
            </a:r>
          </a:p>
          <a:p>
            <a:pPr algn="just"/>
            <a:r>
              <a:rPr lang="en-US" sz="2400" dirty="0">
                <a:solidFill>
                  <a:srgbClr val="002060"/>
                </a:solidFill>
                <a:latin typeface="Century Gothic" panose="020B0502020202020204" pitchFamily="34" charset="0"/>
              </a:rPr>
              <a:t>Failure to maintain common areas</a:t>
            </a:r>
          </a:p>
          <a:p>
            <a:pPr algn="just"/>
            <a:r>
              <a:rPr lang="en-US" sz="2400" dirty="0">
                <a:solidFill>
                  <a:srgbClr val="002060"/>
                </a:solidFill>
                <a:latin typeface="Century Gothic" panose="020B0502020202020204" pitchFamily="34" charset="0"/>
              </a:rPr>
              <a:t>Unaware of responsibilities/never received the governing documents</a:t>
            </a:r>
          </a:p>
        </p:txBody>
      </p:sp>
    </p:spTree>
    <p:extLst>
      <p:ext uri="{BB962C8B-B14F-4D97-AF65-F5344CB8AC3E}">
        <p14:creationId xmlns:p14="http://schemas.microsoft.com/office/powerpoint/2010/main" val="49121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F24F-F319-4829-BFE4-BCBDAE316DFA}"/>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Summary final judgment</a:t>
            </a:r>
          </a:p>
        </p:txBody>
      </p:sp>
      <p:sp>
        <p:nvSpPr>
          <p:cNvPr id="3" name="Content Placeholder 2">
            <a:extLst>
              <a:ext uri="{FF2B5EF4-FFF2-40B4-BE49-F238E27FC236}">
                <a16:creationId xmlns:a16="http://schemas.microsoft.com/office/drawing/2014/main" id="{9C1ABBDF-7F1E-4509-BB5A-BC3146135C70}"/>
              </a:ext>
            </a:extLst>
          </p:cNvPr>
          <p:cNvSpPr>
            <a:spLocks noGrp="1"/>
          </p:cNvSpPr>
          <p:nvPr>
            <p:ph idx="1"/>
          </p:nvPr>
        </p:nvSpPr>
        <p:spPr/>
        <p:txBody>
          <a:bodyPr/>
          <a:lstStyle/>
          <a:p>
            <a:pPr algn="just"/>
            <a:r>
              <a:rPr lang="en-US" sz="2200" dirty="0">
                <a:solidFill>
                  <a:srgbClr val="002060"/>
                </a:solidFill>
                <a:latin typeface="Century Gothic" panose="020B0502020202020204" pitchFamily="34" charset="0"/>
              </a:rPr>
              <a:t>All parties must be served (or dropped) prior to the Association’s Motion for Summary Final Judgment.</a:t>
            </a:r>
          </a:p>
          <a:p>
            <a:pPr marL="0" indent="0" algn="just">
              <a:buNone/>
            </a:pPr>
            <a:endParaRPr lang="en-US" sz="2200" dirty="0">
              <a:solidFill>
                <a:srgbClr val="002060"/>
              </a:solidFill>
              <a:latin typeface="Century Gothic" panose="020B0502020202020204" pitchFamily="34" charset="0"/>
            </a:endParaRPr>
          </a:p>
          <a:p>
            <a:pPr algn="just"/>
            <a:r>
              <a:rPr lang="en-US" sz="2200" dirty="0">
                <a:solidFill>
                  <a:srgbClr val="002060"/>
                </a:solidFill>
                <a:latin typeface="Century Gothic" panose="020B0502020202020204" pitchFamily="34" charset="0"/>
              </a:rPr>
              <a:t>The Association may recover its past due assessments, interest, late fees and attorneys’ fees and costs.</a:t>
            </a:r>
          </a:p>
          <a:p>
            <a:pPr marL="0" indent="0" algn="just">
              <a:buNone/>
            </a:pPr>
            <a:endParaRPr lang="en-US" sz="2200" dirty="0">
              <a:solidFill>
                <a:srgbClr val="002060"/>
              </a:solidFill>
              <a:latin typeface="Century Gothic" panose="020B0502020202020204" pitchFamily="34" charset="0"/>
            </a:endParaRPr>
          </a:p>
          <a:p>
            <a:pPr algn="just"/>
            <a:r>
              <a:rPr lang="en-US" sz="2200" dirty="0">
                <a:solidFill>
                  <a:srgbClr val="002060"/>
                </a:solidFill>
                <a:latin typeface="Century Gothic" panose="020B0502020202020204" pitchFamily="34" charset="0"/>
              </a:rPr>
              <a:t>A foreclosure sale is typically set 45 to 90 days from the date of entry of the Summary Final Judgment.</a:t>
            </a:r>
          </a:p>
          <a:p>
            <a:endParaRPr lang="en-US" dirty="0"/>
          </a:p>
        </p:txBody>
      </p:sp>
    </p:spTree>
    <p:extLst>
      <p:ext uri="{BB962C8B-B14F-4D97-AF65-F5344CB8AC3E}">
        <p14:creationId xmlns:p14="http://schemas.microsoft.com/office/powerpoint/2010/main" val="87576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843D-AE13-406A-8B62-5CEE000B4C12}"/>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Foreclosure sale</a:t>
            </a:r>
          </a:p>
        </p:txBody>
      </p:sp>
      <p:sp>
        <p:nvSpPr>
          <p:cNvPr id="3" name="Content Placeholder 2">
            <a:extLst>
              <a:ext uri="{FF2B5EF4-FFF2-40B4-BE49-F238E27FC236}">
                <a16:creationId xmlns:a16="http://schemas.microsoft.com/office/drawing/2014/main" id="{33CD447E-477B-4A61-934A-68274A1AD7EE}"/>
              </a:ext>
            </a:extLst>
          </p:cNvPr>
          <p:cNvSpPr>
            <a:spLocks noGrp="1"/>
          </p:cNvSpPr>
          <p:nvPr>
            <p:ph idx="1"/>
          </p:nvPr>
        </p:nvSpPr>
        <p:spPr/>
        <p:txBody>
          <a:bodyPr/>
          <a:lstStyle/>
          <a:p>
            <a:pPr algn="just"/>
            <a:r>
              <a:rPr lang="en-US" sz="2200" dirty="0">
                <a:solidFill>
                  <a:srgbClr val="002060"/>
                </a:solidFill>
                <a:latin typeface="Century Gothic" panose="020B0502020202020204" pitchFamily="34" charset="0"/>
              </a:rPr>
              <a:t>If a third party is the winning bidder at a foreclosure sale, the Association will likely receive all monies owed, including attorneys’ fees and costs.  A third party purchaser is no different than any other owner; moving forward he or she must comply with the covenants and restrictions. </a:t>
            </a:r>
          </a:p>
        </p:txBody>
      </p:sp>
    </p:spTree>
    <p:extLst>
      <p:ext uri="{BB962C8B-B14F-4D97-AF65-F5344CB8AC3E}">
        <p14:creationId xmlns:p14="http://schemas.microsoft.com/office/powerpoint/2010/main" val="160004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9B1D-7FBF-42C2-9878-15DE65E53D6E}"/>
              </a:ext>
            </a:extLst>
          </p:cNvPr>
          <p:cNvSpPr>
            <a:spLocks noGrp="1"/>
          </p:cNvSpPr>
          <p:nvPr>
            <p:ph type="title"/>
          </p:nvPr>
        </p:nvSpPr>
        <p:spPr>
          <a:xfrm>
            <a:off x="1295400" y="165462"/>
            <a:ext cx="9601200" cy="977537"/>
          </a:xfrm>
        </p:spPr>
        <p:txBody>
          <a:bodyPr>
            <a:normAutofit/>
          </a:bodyPr>
          <a:lstStyle/>
          <a:p>
            <a:pPr algn="ctr"/>
            <a:r>
              <a:rPr lang="en-US" sz="4000" dirty="0">
                <a:solidFill>
                  <a:srgbClr val="002060"/>
                </a:solidFill>
                <a:latin typeface="Century Gothic" panose="020B0502020202020204" pitchFamily="34" charset="0"/>
              </a:rPr>
              <a:t>You’re probably asking…</a:t>
            </a:r>
          </a:p>
        </p:txBody>
      </p:sp>
      <p:pic>
        <p:nvPicPr>
          <p:cNvPr id="7" name="Content Placeholder 6" descr="A cat that is looking at the camera&#10;&#10;Description automatically generated">
            <a:extLst>
              <a:ext uri="{FF2B5EF4-FFF2-40B4-BE49-F238E27FC236}">
                <a16:creationId xmlns:a16="http://schemas.microsoft.com/office/drawing/2014/main" id="{DAFCD2E2-23E0-4984-8889-0FAF4A655D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9900" y="1371600"/>
            <a:ext cx="61722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39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766A-DAD2-4EDE-BA61-2E32579055DA}"/>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Foreclosure sale</a:t>
            </a:r>
          </a:p>
        </p:txBody>
      </p:sp>
      <p:sp>
        <p:nvSpPr>
          <p:cNvPr id="3" name="Content Placeholder 2">
            <a:extLst>
              <a:ext uri="{FF2B5EF4-FFF2-40B4-BE49-F238E27FC236}">
                <a16:creationId xmlns:a16="http://schemas.microsoft.com/office/drawing/2014/main" id="{C52A0F3E-93D5-4C5B-BFFD-0EE06EA98545}"/>
              </a:ext>
            </a:extLst>
          </p:cNvPr>
          <p:cNvSpPr>
            <a:spLocks noGrp="1"/>
          </p:cNvSpPr>
          <p:nvPr>
            <p:ph idx="1"/>
          </p:nvPr>
        </p:nvSpPr>
        <p:spPr/>
        <p:txBody>
          <a:bodyPr/>
          <a:lstStyle/>
          <a:p>
            <a:pPr algn="just"/>
            <a:r>
              <a:rPr lang="en-US" sz="2400" dirty="0">
                <a:solidFill>
                  <a:srgbClr val="002060"/>
                </a:solidFill>
                <a:latin typeface="Century Gothic" panose="020B0502020202020204" pitchFamily="34" charset="0"/>
              </a:rPr>
              <a:t>If the Association is the winning bidder at a foreclosure sale, it should:</a:t>
            </a:r>
          </a:p>
          <a:p>
            <a:pPr lvl="1" algn="just">
              <a:buFont typeface="Wingdings" panose="05000000000000000000" pitchFamily="2" charset="2"/>
              <a:buChar char="§"/>
            </a:pPr>
            <a:r>
              <a:rPr lang="en-US" dirty="0">
                <a:solidFill>
                  <a:srgbClr val="002060"/>
                </a:solidFill>
                <a:latin typeface="Century Gothic" panose="020B0502020202020204" pitchFamily="34" charset="0"/>
              </a:rPr>
              <a:t>Obtain a Writ of Possession</a:t>
            </a:r>
          </a:p>
          <a:p>
            <a:pPr lvl="1" algn="just">
              <a:buFont typeface="Wingdings" panose="05000000000000000000" pitchFamily="2" charset="2"/>
              <a:buChar char="§"/>
            </a:pPr>
            <a:r>
              <a:rPr lang="en-US" dirty="0">
                <a:solidFill>
                  <a:srgbClr val="002060"/>
                </a:solidFill>
                <a:latin typeface="Century Gothic" panose="020B0502020202020204" pitchFamily="34" charset="0"/>
              </a:rPr>
              <a:t>Arrange for basic liability insurance</a:t>
            </a:r>
          </a:p>
          <a:p>
            <a:pPr lvl="1" algn="just">
              <a:buFont typeface="Wingdings" panose="05000000000000000000" pitchFamily="2" charset="2"/>
              <a:buChar char="§"/>
            </a:pPr>
            <a:r>
              <a:rPr lang="en-US" dirty="0">
                <a:solidFill>
                  <a:srgbClr val="002060"/>
                </a:solidFill>
                <a:latin typeface="Century Gothic" panose="020B0502020202020204" pitchFamily="34" charset="0"/>
              </a:rPr>
              <a:t>Change the locks</a:t>
            </a:r>
          </a:p>
          <a:p>
            <a:pPr algn="just"/>
            <a:r>
              <a:rPr lang="en-US" sz="2400" dirty="0">
                <a:solidFill>
                  <a:srgbClr val="002060"/>
                </a:solidFill>
                <a:latin typeface="Century Gothic" panose="020B0502020202020204" pitchFamily="34" charset="0"/>
              </a:rPr>
              <a:t>The Association may rent or sell the property.</a:t>
            </a:r>
          </a:p>
          <a:p>
            <a:pPr algn="just"/>
            <a:r>
              <a:rPr lang="en-US" sz="2400" dirty="0">
                <a:solidFill>
                  <a:srgbClr val="002060"/>
                </a:solidFill>
                <a:latin typeface="Century Gothic" panose="020B0502020202020204" pitchFamily="34" charset="0"/>
              </a:rPr>
              <a:t>If there is a tenant in the property when the Association takes title, it may terminate the lease by providing 30 days written notice.  </a:t>
            </a:r>
          </a:p>
          <a:p>
            <a:endParaRPr lang="en-US" dirty="0"/>
          </a:p>
        </p:txBody>
      </p:sp>
    </p:spTree>
    <p:extLst>
      <p:ext uri="{BB962C8B-B14F-4D97-AF65-F5344CB8AC3E}">
        <p14:creationId xmlns:p14="http://schemas.microsoft.com/office/powerpoint/2010/main" val="125749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D62C-ACD2-440B-9796-8BA2D55D8D2B}"/>
              </a:ext>
            </a:extLst>
          </p:cNvPr>
          <p:cNvSpPr>
            <a:spLocks noGrp="1"/>
          </p:cNvSpPr>
          <p:nvPr>
            <p:ph type="title"/>
          </p:nvPr>
        </p:nvSpPr>
        <p:spPr/>
        <p:txBody>
          <a:bodyPr/>
          <a:lstStyle/>
          <a:p>
            <a:pPr algn="ctr"/>
            <a:r>
              <a:rPr lang="en-US" sz="4000" b="1" dirty="0">
                <a:solidFill>
                  <a:srgbClr val="002060"/>
                </a:solidFill>
                <a:effectLst>
                  <a:outerShdw blurRad="38100" dist="38100" dir="2700000" algn="tl">
                    <a:srgbClr val="000000">
                      <a:alpha val="43137"/>
                    </a:srgbClr>
                  </a:outerShdw>
                </a:effectLst>
                <a:latin typeface="Century Gothic" panose="020B0502020202020204" pitchFamily="34" charset="0"/>
              </a:rPr>
              <a:t>FORECLOSURE SALE</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B67912B-45FE-4400-896F-B8BC12F9EFBB}"/>
              </a:ext>
            </a:extLst>
          </p:cNvPr>
          <p:cNvSpPr>
            <a:spLocks noGrp="1"/>
          </p:cNvSpPr>
          <p:nvPr>
            <p:ph idx="1"/>
          </p:nvPr>
        </p:nvSpPr>
        <p:spPr/>
        <p:txBody>
          <a:bodyPr>
            <a:normAutofit/>
          </a:bodyPr>
          <a:lstStyle/>
          <a:p>
            <a:r>
              <a:rPr lang="en-US" sz="2200" dirty="0">
                <a:solidFill>
                  <a:srgbClr val="002060"/>
                </a:solidFill>
                <a:latin typeface="Century Gothic" panose="020B0502020202020204" pitchFamily="34" charset="0"/>
              </a:rPr>
              <a:t>Board Members, managers and the management company are prohibited from purchasing a unit at the Association’s lien foreclosure sale.</a:t>
            </a:r>
          </a:p>
          <a:p>
            <a:endParaRPr lang="en-US" sz="2200" dirty="0">
              <a:solidFill>
                <a:srgbClr val="002060"/>
              </a:solidFill>
              <a:latin typeface="Century Gothic" panose="020B0502020202020204" pitchFamily="34" charset="0"/>
            </a:endParaRPr>
          </a:p>
          <a:p>
            <a:r>
              <a:rPr lang="en-US" sz="2200" dirty="0">
                <a:solidFill>
                  <a:srgbClr val="002060"/>
                </a:solidFill>
                <a:latin typeface="Century Gothic" panose="020B0502020202020204" pitchFamily="34" charset="0"/>
              </a:rPr>
              <a:t>What about the Association’s legal counsel?  </a:t>
            </a:r>
          </a:p>
          <a:p>
            <a:endParaRPr lang="en-US" sz="2200" dirty="0">
              <a:solidFill>
                <a:srgbClr val="002060"/>
              </a:solidFill>
              <a:latin typeface="Century Gothic" panose="020B0502020202020204" pitchFamily="34" charset="0"/>
            </a:endParaRPr>
          </a:p>
          <a:p>
            <a:r>
              <a:rPr lang="en-US" sz="2200" dirty="0">
                <a:solidFill>
                  <a:srgbClr val="002060"/>
                </a:solidFill>
                <a:latin typeface="Century Gothic" panose="020B0502020202020204" pitchFamily="34" charset="0"/>
              </a:rPr>
              <a:t>Can a delinquent owner deed his/her property to a board member in order to avoid foreclosure? </a:t>
            </a:r>
          </a:p>
          <a:p>
            <a:endParaRPr lang="en-US"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2719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E70A-1EF0-43CF-AD1C-0D7E8F9FE460}"/>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Financial reporting</a:t>
            </a:r>
          </a:p>
        </p:txBody>
      </p:sp>
      <p:pic>
        <p:nvPicPr>
          <p:cNvPr id="4" name="Picture Placeholder 16">
            <a:extLst>
              <a:ext uri="{FF2B5EF4-FFF2-40B4-BE49-F238E27FC236}">
                <a16:creationId xmlns:a16="http://schemas.microsoft.com/office/drawing/2014/main" id="{B56C45C9-DCF3-499C-94C0-1D77DB25EFD7}"/>
              </a:ext>
            </a:extLst>
          </p:cNvPr>
          <p:cNvPicPr>
            <a:picLocks noGrp="1" noChangeAspect="1"/>
          </p:cNvPicPr>
          <p:nvPr>
            <p:ph idx="1"/>
          </p:nvPr>
        </p:nvPicPr>
        <p:blipFill>
          <a:blip r:embed="rId2"/>
          <a:srcRect l="427" r="427"/>
          <a:stretch>
            <a:fillRect/>
          </a:stretch>
        </p:blipFill>
        <p:spPr>
          <a:xfrm>
            <a:off x="3365415" y="1902731"/>
            <a:ext cx="5461170" cy="3840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834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9EED-A885-4D08-8636-0211BAD10B3F}"/>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Financial reporting</a:t>
            </a:r>
          </a:p>
        </p:txBody>
      </p:sp>
      <p:sp>
        <p:nvSpPr>
          <p:cNvPr id="3" name="Content Placeholder 2">
            <a:extLst>
              <a:ext uri="{FF2B5EF4-FFF2-40B4-BE49-F238E27FC236}">
                <a16:creationId xmlns:a16="http://schemas.microsoft.com/office/drawing/2014/main" id="{D4452317-26D0-410D-A0F4-103BAC224A30}"/>
              </a:ext>
            </a:extLst>
          </p:cNvPr>
          <p:cNvSpPr>
            <a:spLocks noGrp="1"/>
          </p:cNvSpPr>
          <p:nvPr>
            <p:ph idx="1"/>
          </p:nvPr>
        </p:nvSpPr>
        <p:spPr/>
        <p:txBody>
          <a:bodyPr/>
          <a:lstStyle/>
          <a:p>
            <a:pPr algn="just"/>
            <a:r>
              <a:rPr lang="en-US" dirty="0">
                <a:solidFill>
                  <a:srgbClr val="002060"/>
                </a:solidFill>
                <a:latin typeface="Century Gothic" panose="020B0502020202020204" pitchFamily="34" charset="0"/>
              </a:rPr>
              <a:t>Within 90 days after the fiscal year </a:t>
            </a:r>
            <a:r>
              <a:rPr lang="en-US" b="1" dirty="0">
                <a:solidFill>
                  <a:srgbClr val="002060"/>
                </a:solidFill>
                <a:latin typeface="Century Gothic" panose="020B0502020202020204" pitchFamily="34" charset="0"/>
              </a:rPr>
              <a:t>OR</a:t>
            </a:r>
            <a:r>
              <a:rPr lang="en-US" dirty="0">
                <a:solidFill>
                  <a:srgbClr val="002060"/>
                </a:solidFill>
                <a:latin typeface="Century Gothic" panose="020B0502020202020204" pitchFamily="34" charset="0"/>
              </a:rPr>
              <a:t> on a date provided in the Bylaws, the Association shall prepare and complete a financial report.  </a:t>
            </a:r>
          </a:p>
          <a:p>
            <a:pPr algn="just"/>
            <a:r>
              <a:rPr lang="en-US" dirty="0">
                <a:solidFill>
                  <a:srgbClr val="002060"/>
                </a:solidFill>
                <a:latin typeface="Century Gothic" panose="020B0502020202020204" pitchFamily="34" charset="0"/>
              </a:rPr>
              <a:t>This financial document provides a clear snapshot of the Association’s finances.  </a:t>
            </a:r>
          </a:p>
          <a:p>
            <a:pPr algn="just"/>
            <a:r>
              <a:rPr lang="en-US" dirty="0">
                <a:solidFill>
                  <a:srgbClr val="002060"/>
                </a:solidFill>
                <a:latin typeface="Century Gothic" panose="020B0502020202020204" pitchFamily="34" charset="0"/>
              </a:rPr>
              <a:t>Within 21 days after the financial report is completed, but not later than 120 days after the fiscal year or the date provided in the Bylaws, the Association shall:</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Mail or hand deliver a copy of the financial report </a:t>
            </a:r>
            <a:r>
              <a:rPr lang="en-US" sz="2000" b="1" dirty="0">
                <a:solidFill>
                  <a:srgbClr val="002060"/>
                </a:solidFill>
                <a:latin typeface="Century Gothic" panose="020B0502020202020204" pitchFamily="34" charset="0"/>
              </a:rPr>
              <a:t>OR</a:t>
            </a:r>
            <a:endParaRPr lang="en-US" sz="20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000" dirty="0">
                <a:solidFill>
                  <a:srgbClr val="002060"/>
                </a:solidFill>
                <a:latin typeface="Century Gothic" panose="020B0502020202020204" pitchFamily="34" charset="0"/>
              </a:rPr>
              <a:t>Provide notice that a copy is available at no charge to the member. </a:t>
            </a:r>
          </a:p>
          <a:p>
            <a:pPr marL="45720" indent="0">
              <a:buNone/>
            </a:pPr>
            <a:endParaRPr lang="en-US" dirty="0"/>
          </a:p>
        </p:txBody>
      </p:sp>
    </p:spTree>
    <p:extLst>
      <p:ext uri="{BB962C8B-B14F-4D97-AF65-F5344CB8AC3E}">
        <p14:creationId xmlns:p14="http://schemas.microsoft.com/office/powerpoint/2010/main" val="306605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B69B-11CE-47E3-8EB9-4606A7E89B68}"/>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Financial reporting</a:t>
            </a:r>
          </a:p>
        </p:txBody>
      </p:sp>
      <p:sp>
        <p:nvSpPr>
          <p:cNvPr id="3" name="Content Placeholder 2">
            <a:extLst>
              <a:ext uri="{FF2B5EF4-FFF2-40B4-BE49-F238E27FC236}">
                <a16:creationId xmlns:a16="http://schemas.microsoft.com/office/drawing/2014/main" id="{50C94596-A1F2-4A0E-B0B8-359C5EA9655D}"/>
              </a:ext>
            </a:extLst>
          </p:cNvPr>
          <p:cNvSpPr>
            <a:spLocks noGrp="1"/>
          </p:cNvSpPr>
          <p:nvPr>
            <p:ph idx="1"/>
          </p:nvPr>
        </p:nvSpPr>
        <p:spPr/>
        <p:txBody>
          <a:bodyPr/>
          <a:lstStyle/>
          <a:p>
            <a:pPr algn="just"/>
            <a:r>
              <a:rPr lang="en-US" sz="2400" dirty="0">
                <a:solidFill>
                  <a:srgbClr val="002060"/>
                </a:solidFill>
                <a:latin typeface="Century Gothic" panose="020B0502020202020204" pitchFamily="34" charset="0"/>
              </a:rPr>
              <a:t>Previously, an Association could </a:t>
            </a:r>
            <a:r>
              <a:rPr lang="en-US" sz="2400" u="sng" dirty="0">
                <a:solidFill>
                  <a:srgbClr val="002060"/>
                </a:solidFill>
                <a:latin typeface="Century Gothic" panose="020B0502020202020204" pitchFamily="34" charset="0"/>
              </a:rPr>
              <a:t>not</a:t>
            </a:r>
            <a:r>
              <a:rPr lang="en-US" sz="2400" dirty="0">
                <a:solidFill>
                  <a:srgbClr val="002060"/>
                </a:solidFill>
                <a:latin typeface="Century Gothic" panose="020B0502020202020204" pitchFamily="34" charset="0"/>
              </a:rPr>
              <a:t> waive financial reporting for more than 3 consecutive years.</a:t>
            </a:r>
          </a:p>
          <a:p>
            <a:pPr algn="just"/>
            <a:endParaRPr lang="en-US" sz="2400" dirty="0">
              <a:solidFill>
                <a:srgbClr val="002060"/>
              </a:solidFill>
              <a:latin typeface="Century Gothic" panose="020B0502020202020204" pitchFamily="34" charset="0"/>
            </a:endParaRPr>
          </a:p>
          <a:p>
            <a:pPr algn="just"/>
            <a:r>
              <a:rPr lang="en-US" sz="2400" dirty="0">
                <a:solidFill>
                  <a:srgbClr val="002060"/>
                </a:solidFill>
                <a:latin typeface="Century Gothic" panose="020B0502020202020204" pitchFamily="34" charset="0"/>
              </a:rPr>
              <a:t>Now, an Association may waive financial reporting for any year that it is approved by the members. </a:t>
            </a:r>
          </a:p>
          <a:p>
            <a:pPr lvl="1" algn="just">
              <a:buFont typeface="Wingdings" panose="05000000000000000000" pitchFamily="2" charset="2"/>
              <a:buChar char="§"/>
            </a:pPr>
            <a:r>
              <a:rPr lang="en-US" sz="2400" dirty="0">
                <a:solidFill>
                  <a:srgbClr val="002060"/>
                </a:solidFill>
                <a:latin typeface="Century Gothic" panose="020B0502020202020204" pitchFamily="34" charset="0"/>
              </a:rPr>
              <a:t>Majority of total voting interest</a:t>
            </a:r>
          </a:p>
          <a:p>
            <a:endParaRPr lang="en-US" dirty="0"/>
          </a:p>
        </p:txBody>
      </p:sp>
    </p:spTree>
    <p:extLst>
      <p:ext uri="{BB962C8B-B14F-4D97-AF65-F5344CB8AC3E}">
        <p14:creationId xmlns:p14="http://schemas.microsoft.com/office/powerpoint/2010/main" val="338662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72CC-FFB6-4C11-ABFD-5E42FB1B9BD1}"/>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Budgets for </a:t>
            </a:r>
            <a:r>
              <a:rPr lang="en-US" sz="4000" dirty="0" err="1">
                <a:solidFill>
                  <a:srgbClr val="002060"/>
                </a:solidFill>
                <a:latin typeface="Century Gothic" panose="020B0502020202020204" pitchFamily="34" charset="0"/>
              </a:rPr>
              <a:t>hoa</a:t>
            </a:r>
            <a:endParaRPr lang="en-US" sz="400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13843373-A883-4997-9E1B-A1F57A31CCB2}"/>
              </a:ext>
            </a:extLst>
          </p:cNvPr>
          <p:cNvSpPr>
            <a:spLocks noGrp="1"/>
          </p:cNvSpPr>
          <p:nvPr>
            <p:ph idx="1"/>
          </p:nvPr>
        </p:nvSpPr>
        <p:spPr/>
        <p:txBody>
          <a:bodyPr/>
          <a:lstStyle/>
          <a:p>
            <a:r>
              <a:rPr lang="en-US" sz="2200" dirty="0">
                <a:solidFill>
                  <a:srgbClr val="002060"/>
                </a:solidFill>
                <a:latin typeface="Century Gothic" panose="020B0502020202020204" pitchFamily="34" charset="0"/>
              </a:rPr>
              <a:t>For an HOA, the Association shall provide each member with a copy of the annual budget </a:t>
            </a:r>
          </a:p>
          <a:p>
            <a:pPr marL="45720" indent="0">
              <a:buNone/>
            </a:pPr>
            <a:endParaRPr lang="en-US" sz="2200" dirty="0">
              <a:solidFill>
                <a:srgbClr val="002060"/>
              </a:solidFill>
              <a:latin typeface="Century Gothic" panose="020B0502020202020204" pitchFamily="34" charset="0"/>
            </a:endParaRPr>
          </a:p>
          <a:p>
            <a:pPr marL="45720" indent="0">
              <a:buNone/>
            </a:pPr>
            <a:r>
              <a:rPr lang="en-US" sz="2200" dirty="0">
                <a:solidFill>
                  <a:srgbClr val="002060"/>
                </a:solidFill>
                <a:latin typeface="Century Gothic" panose="020B0502020202020204" pitchFamily="34" charset="0"/>
              </a:rPr>
              <a:t>OR</a:t>
            </a:r>
          </a:p>
          <a:p>
            <a:endParaRPr lang="en-US" sz="2200" dirty="0">
              <a:solidFill>
                <a:srgbClr val="002060"/>
              </a:solidFill>
              <a:latin typeface="Century Gothic" panose="020B0502020202020204" pitchFamily="34" charset="0"/>
            </a:endParaRPr>
          </a:p>
          <a:p>
            <a:r>
              <a:rPr lang="en-US" sz="2200" dirty="0">
                <a:solidFill>
                  <a:srgbClr val="002060"/>
                </a:solidFill>
                <a:latin typeface="Century Gothic" panose="020B0502020202020204" pitchFamily="34" charset="0"/>
              </a:rPr>
              <a:t>A written notice that a copy of the budget is available upon request at no charge to the member.</a:t>
            </a:r>
          </a:p>
          <a:p>
            <a:pPr algn="just"/>
            <a:endParaRPr lang="en-US"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31838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6C5E-9910-4281-8B5A-1C32D4C183B7}"/>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Budgets for condo</a:t>
            </a:r>
          </a:p>
        </p:txBody>
      </p:sp>
      <p:sp>
        <p:nvSpPr>
          <p:cNvPr id="3" name="Content Placeholder 2">
            <a:extLst>
              <a:ext uri="{FF2B5EF4-FFF2-40B4-BE49-F238E27FC236}">
                <a16:creationId xmlns:a16="http://schemas.microsoft.com/office/drawing/2014/main" id="{E2CF9F21-880F-436C-8D30-D7AE11E8FD51}"/>
              </a:ext>
            </a:extLst>
          </p:cNvPr>
          <p:cNvSpPr>
            <a:spLocks noGrp="1"/>
          </p:cNvSpPr>
          <p:nvPr>
            <p:ph idx="1"/>
          </p:nvPr>
        </p:nvSpPr>
        <p:spPr/>
        <p:txBody>
          <a:bodyPr>
            <a:normAutofit/>
          </a:bodyPr>
          <a:lstStyle/>
          <a:p>
            <a:r>
              <a:rPr lang="en-US" dirty="0">
                <a:solidFill>
                  <a:srgbClr val="002060"/>
                </a:solidFill>
                <a:latin typeface="Century Gothic" panose="020B0502020202020204" pitchFamily="34" charset="0"/>
              </a:rPr>
              <a:t>For a Condo, at least 14 days prior to the meeting, the Board shall hand deliver or mail to each unit owner at the address last furnished to the association:</a:t>
            </a:r>
          </a:p>
          <a:p>
            <a:endParaRPr lang="en-US" dirty="0">
              <a:solidFill>
                <a:srgbClr val="002060"/>
              </a:solidFill>
              <a:latin typeface="Century Gothic" panose="020B0502020202020204" pitchFamily="34" charset="0"/>
            </a:endParaRPr>
          </a:p>
          <a:p>
            <a:pPr marL="857250" lvl="1" indent="-457200">
              <a:buFont typeface="+mj-lt"/>
              <a:buAutoNum type="arabicPeriod"/>
            </a:pPr>
            <a:r>
              <a:rPr lang="en-US" sz="2000" dirty="0">
                <a:solidFill>
                  <a:srgbClr val="002060"/>
                </a:solidFill>
                <a:latin typeface="Century Gothic" panose="020B0502020202020204" pitchFamily="34" charset="0"/>
              </a:rPr>
              <a:t>a notice of the budget meeting; </a:t>
            </a:r>
            <a:r>
              <a:rPr lang="en-US" sz="2000" u="sng" dirty="0">
                <a:solidFill>
                  <a:srgbClr val="002060"/>
                </a:solidFill>
                <a:latin typeface="Century Gothic" panose="020B0502020202020204" pitchFamily="34" charset="0"/>
              </a:rPr>
              <a:t>and </a:t>
            </a:r>
          </a:p>
          <a:p>
            <a:pPr marL="857250" lvl="1" indent="-457200">
              <a:buFont typeface="+mj-lt"/>
              <a:buAutoNum type="arabicPeriod"/>
            </a:pPr>
            <a:r>
              <a:rPr lang="en-US" sz="2000" dirty="0">
                <a:solidFill>
                  <a:srgbClr val="002060"/>
                </a:solidFill>
                <a:latin typeface="Century Gothic" panose="020B0502020202020204" pitchFamily="34" charset="0"/>
              </a:rPr>
              <a:t>a copy of the proposed annual budget.  </a:t>
            </a:r>
          </a:p>
          <a:p>
            <a:pPr marL="457200" indent="-457200">
              <a:buFont typeface="+mj-lt"/>
              <a:buAutoNum type="arabicPeriod"/>
            </a:pPr>
            <a:endParaRPr lang="en-US" dirty="0">
              <a:solidFill>
                <a:srgbClr val="002060"/>
              </a:solidFill>
              <a:latin typeface="Century Gothic" panose="020B0502020202020204" pitchFamily="34" charset="0"/>
            </a:endParaRPr>
          </a:p>
          <a:p>
            <a:r>
              <a:rPr lang="en-US" dirty="0">
                <a:solidFill>
                  <a:srgbClr val="002060"/>
                </a:solidFill>
                <a:latin typeface="Century Gothic" panose="020B0502020202020204" pitchFamily="34" charset="0"/>
              </a:rPr>
              <a:t>The Association shall execute an affidavit evidencing compliance with the notice requirement, and such affidavit shall be filed among the official records of the Association. </a:t>
            </a:r>
          </a:p>
          <a:p>
            <a:pPr algn="just"/>
            <a:endParaRPr lang="en-US"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45891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EEC8-2BFD-DF38-212C-D7F0035711BE}"/>
              </a:ext>
            </a:extLst>
          </p:cNvPr>
          <p:cNvSpPr>
            <a:spLocks noGrp="1"/>
          </p:cNvSpPr>
          <p:nvPr>
            <p:ph type="title"/>
          </p:nvPr>
        </p:nvSpPr>
        <p:spPr>
          <a:xfrm>
            <a:off x="1295400" y="391885"/>
            <a:ext cx="9601200" cy="1246909"/>
          </a:xfrm>
        </p:spPr>
        <p:txBody>
          <a:bodyPr>
            <a:normAutofit fontScale="90000"/>
          </a:bodyPr>
          <a:lstStyle/>
          <a:p>
            <a:pPr algn="ctr"/>
            <a:br>
              <a:rPr lang="en-US" sz="3200" dirty="0">
                <a:solidFill>
                  <a:srgbClr val="002060"/>
                </a:solidFill>
                <a:latin typeface="Century Gothic" panose="020B0502020202020204" pitchFamily="34" charset="0"/>
              </a:rPr>
            </a:br>
            <a:r>
              <a:rPr lang="en-US" sz="3200" dirty="0">
                <a:solidFill>
                  <a:srgbClr val="002060"/>
                </a:solidFill>
                <a:latin typeface="Century Gothic" panose="020B0502020202020204" pitchFamily="34" charset="0"/>
              </a:rPr>
              <a:t> SB 4-D: “SURFSIDE” </a:t>
            </a:r>
            <a:br>
              <a:rPr lang="en-US" sz="3200" dirty="0">
                <a:solidFill>
                  <a:srgbClr val="FF0000"/>
                </a:solidFill>
                <a:latin typeface="Century Gothic" panose="020B0502020202020204" pitchFamily="34" charset="0"/>
              </a:rPr>
            </a:br>
            <a:r>
              <a:rPr lang="en-US" sz="3200" dirty="0">
                <a:solidFill>
                  <a:srgbClr val="FF0000"/>
                </a:solidFill>
                <a:latin typeface="Century Gothic" panose="020B0502020202020204" pitchFamily="34" charset="0"/>
              </a:rPr>
              <a:t>Florida's condominium and </a:t>
            </a:r>
            <a:br>
              <a:rPr lang="en-US" sz="3200" dirty="0">
                <a:solidFill>
                  <a:srgbClr val="FF0000"/>
                </a:solidFill>
                <a:latin typeface="Century Gothic" panose="020B0502020202020204" pitchFamily="34" charset="0"/>
              </a:rPr>
            </a:br>
            <a:r>
              <a:rPr lang="en-US" sz="3200" dirty="0">
                <a:solidFill>
                  <a:srgbClr val="FF0000"/>
                </a:solidFill>
                <a:latin typeface="Century Gothic" panose="020B0502020202020204" pitchFamily="34" charset="0"/>
              </a:rPr>
              <a:t>structural safety law</a:t>
            </a:r>
            <a:endParaRPr lang="en-US" dirty="0"/>
          </a:p>
        </p:txBody>
      </p:sp>
      <p:pic>
        <p:nvPicPr>
          <p:cNvPr id="1026" name="Picture 2" descr="FILE - Rescue personnel work in the rubble at the Champlain Towers South Condo, Friday, June...">
            <a:extLst>
              <a:ext uri="{FF2B5EF4-FFF2-40B4-BE49-F238E27FC236}">
                <a16:creationId xmlns:a16="http://schemas.microsoft.com/office/drawing/2014/main" id="{EB7BE18B-D931-6807-F781-50B51AAC05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731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7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1DB3-20C7-49D5-935A-E737310E1006}"/>
              </a:ext>
            </a:extLst>
          </p:cNvPr>
          <p:cNvSpPr>
            <a:spLocks noGrp="1"/>
          </p:cNvSpPr>
          <p:nvPr>
            <p:ph type="title"/>
          </p:nvPr>
        </p:nvSpPr>
        <p:spPr>
          <a:xfrm>
            <a:off x="1295400" y="426426"/>
            <a:ext cx="9601200" cy="873369"/>
          </a:xfrm>
        </p:spPr>
        <p:txBody>
          <a:bodyPr>
            <a:normAutofit/>
          </a:bodyPr>
          <a:lstStyle/>
          <a:p>
            <a:pPr algn="ctr"/>
            <a:r>
              <a:rPr lang="en-US" sz="4000" dirty="0">
                <a:solidFill>
                  <a:srgbClr val="002060"/>
                </a:solidFill>
                <a:latin typeface="Century Gothic" panose="020B0502020202020204" pitchFamily="34" charset="0"/>
                <a:cs typeface="Arial" panose="020B0604020202020204" pitchFamily="34" charset="0"/>
              </a:rPr>
              <a:t>Bill summary </a:t>
            </a:r>
          </a:p>
        </p:txBody>
      </p:sp>
      <p:sp>
        <p:nvSpPr>
          <p:cNvPr id="3" name="Content Placeholder 2">
            <a:extLst>
              <a:ext uri="{FF2B5EF4-FFF2-40B4-BE49-F238E27FC236}">
                <a16:creationId xmlns:a16="http://schemas.microsoft.com/office/drawing/2014/main" id="{A1BA6178-4750-4237-9677-F4A9CFB7303A}"/>
              </a:ext>
            </a:extLst>
          </p:cNvPr>
          <p:cNvSpPr>
            <a:spLocks noGrp="1"/>
          </p:cNvSpPr>
          <p:nvPr>
            <p:ph idx="1"/>
          </p:nvPr>
        </p:nvSpPr>
        <p:spPr>
          <a:xfrm>
            <a:off x="1295400" y="1595803"/>
            <a:ext cx="9601200" cy="4317023"/>
          </a:xfrm>
        </p:spPr>
        <p:txBody>
          <a:bodyPr>
            <a:normAutofit fontScale="92500" lnSpcReduction="20000"/>
          </a:bodyPr>
          <a:lstStyle/>
          <a:p>
            <a:pPr marL="342900" indent="-342900" algn="just">
              <a:lnSpc>
                <a:spcPct val="107000"/>
              </a:lnSpc>
              <a:spcBef>
                <a:spcPts val="0"/>
              </a:spcBef>
            </a:pPr>
            <a:r>
              <a:rPr lang="en-US" kern="12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All condominium and cooperative </a:t>
            </a:r>
            <a:r>
              <a:rPr lang="en-US" u="sng" kern="12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buildings</a:t>
            </a:r>
            <a:r>
              <a:rPr lang="en-US" kern="12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three stories or higher must conduct a milestone inspection by a licensed architect or engineer by December 31st of the year the building reaches 30 years of age (or year 25 if within 3 miles of the coast) and every 10 years thereafter.  </a:t>
            </a:r>
          </a:p>
          <a:p>
            <a:pPr marL="342900" indent="-342900" algn="just">
              <a:lnSpc>
                <a:spcPct val="107000"/>
              </a:lnSpc>
              <a:spcBef>
                <a:spcPts val="0"/>
              </a:spcBef>
            </a:pPr>
            <a:endParaRPr lang="en-US" kern="12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p>
            <a:pPr marL="342900" indent="-342900" algn="just">
              <a:lnSpc>
                <a:spcPct val="107000"/>
              </a:lnSpc>
              <a:spcBef>
                <a:spcPts val="0"/>
              </a:spcBef>
            </a:pPr>
            <a:r>
              <a:rPr lang="en-US" kern="12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Milestone inspections will consist of a visual inspection phase and a destructive phase, if necessary, and the report from the inspection is an official record of the association that must be made available to owners and tenants.  </a:t>
            </a:r>
          </a:p>
          <a:p>
            <a:pPr marL="342900" indent="-342900" algn="just">
              <a:lnSpc>
                <a:spcPct val="107000"/>
              </a:lnSpc>
              <a:spcBef>
                <a:spcPts val="0"/>
              </a:spcBef>
            </a:pPr>
            <a:endParaRPr lang="en-US" kern="12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p>
            <a:pPr marL="342900" indent="-342900" algn="just">
              <a:lnSpc>
                <a:spcPct val="107000"/>
              </a:lnSpc>
              <a:spcBef>
                <a:spcPts val="0"/>
              </a:spcBef>
            </a:pPr>
            <a:r>
              <a:rPr lang="en-US" kern="12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Condominiums and cooperatives must also perform a structural integrity reserve study which identifies the common areas being inspected, the remaining useful life of the common areas, and the replacement cost or deferred maintenance expense and provide a recommended reserve amount.  Failing to complete this study constitutes a breach of fiduciary duty from the officers and directors.</a:t>
            </a:r>
            <a:endParaRPr lang="en-US"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28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74425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1DB3-20C7-49D5-935A-E737310E1006}"/>
              </a:ext>
            </a:extLst>
          </p:cNvPr>
          <p:cNvSpPr>
            <a:spLocks noGrp="1"/>
          </p:cNvSpPr>
          <p:nvPr>
            <p:ph type="title"/>
          </p:nvPr>
        </p:nvSpPr>
        <p:spPr>
          <a:xfrm>
            <a:off x="1295400" y="426426"/>
            <a:ext cx="9601200" cy="873369"/>
          </a:xfrm>
        </p:spPr>
        <p:txBody>
          <a:bodyPr>
            <a:normAutofit/>
          </a:bodyPr>
          <a:lstStyle/>
          <a:p>
            <a:pPr algn="ctr"/>
            <a:r>
              <a:rPr lang="en-US" sz="4000" dirty="0">
                <a:solidFill>
                  <a:srgbClr val="002060"/>
                </a:solidFill>
                <a:latin typeface="Century Gothic" panose="020B0502020202020204" pitchFamily="34" charset="0"/>
                <a:cs typeface="Arial" panose="020B0604020202020204" pitchFamily="34" charset="0"/>
              </a:rPr>
              <a:t>WHO DOES THIS APPLY TO?</a:t>
            </a:r>
          </a:p>
        </p:txBody>
      </p:sp>
      <p:sp>
        <p:nvSpPr>
          <p:cNvPr id="3" name="Content Placeholder 2">
            <a:extLst>
              <a:ext uri="{FF2B5EF4-FFF2-40B4-BE49-F238E27FC236}">
                <a16:creationId xmlns:a16="http://schemas.microsoft.com/office/drawing/2014/main" id="{A1BA6178-4750-4237-9677-F4A9CFB7303A}"/>
              </a:ext>
            </a:extLst>
          </p:cNvPr>
          <p:cNvSpPr>
            <a:spLocks noGrp="1"/>
          </p:cNvSpPr>
          <p:nvPr>
            <p:ph idx="1"/>
          </p:nvPr>
        </p:nvSpPr>
        <p:spPr>
          <a:xfrm>
            <a:off x="1295400" y="1595803"/>
            <a:ext cx="9601200" cy="4317023"/>
          </a:xfrm>
        </p:spPr>
        <p:txBody>
          <a:bodyPr>
            <a:normAutofit/>
          </a:bodyPr>
          <a:lstStyle/>
          <a:p>
            <a:pPr marL="45720" indent="0">
              <a:buNone/>
            </a:pPr>
            <a:r>
              <a:rPr lang="en-US" sz="2400" u="sng" dirty="0">
                <a:solidFill>
                  <a:srgbClr val="002060"/>
                </a:solidFill>
                <a:latin typeface="Century Gothic" panose="020B0502020202020204" pitchFamily="34" charset="0"/>
              </a:rPr>
              <a:t>718 CONDOS – 3 STORIES OR MORE and 719 Cooperatives </a:t>
            </a:r>
          </a:p>
          <a:p>
            <a:r>
              <a:rPr lang="en-US" dirty="0">
                <a:solidFill>
                  <a:srgbClr val="002060"/>
                </a:solidFill>
                <a:latin typeface="Century Gothic" panose="020B0502020202020204" pitchFamily="34" charset="0"/>
              </a:rPr>
              <a:t>Coastal: 3 miles from coast as defined by statute </a:t>
            </a:r>
          </a:p>
          <a:p>
            <a:r>
              <a:rPr lang="en-US" dirty="0">
                <a:solidFill>
                  <a:srgbClr val="002060"/>
                </a:solidFill>
                <a:latin typeface="Century Gothic" panose="020B0502020202020204" pitchFamily="34" charset="0"/>
              </a:rPr>
              <a:t>Non-coastal</a:t>
            </a:r>
          </a:p>
          <a:p>
            <a:r>
              <a:rPr lang="en-US" dirty="0">
                <a:solidFill>
                  <a:srgbClr val="002060"/>
                </a:solidFill>
                <a:latin typeface="Century Gothic" panose="020B0502020202020204" pitchFamily="34" charset="0"/>
              </a:rPr>
              <a:t>Apartment language was removed </a:t>
            </a:r>
          </a:p>
          <a:p>
            <a:pPr marL="45720" indent="0">
              <a:buNone/>
            </a:pPr>
            <a:r>
              <a:rPr lang="en-US" sz="2400" u="sng" dirty="0" err="1">
                <a:solidFill>
                  <a:srgbClr val="002060"/>
                </a:solidFill>
                <a:latin typeface="Century Gothic" panose="020B0502020202020204" pitchFamily="34" charset="0"/>
              </a:rPr>
              <a:t>HOAs</a:t>
            </a:r>
            <a:r>
              <a:rPr lang="en-US" sz="2400" u="sng" dirty="0">
                <a:solidFill>
                  <a:srgbClr val="002060"/>
                </a:solidFill>
                <a:latin typeface="Century Gothic" panose="020B0502020202020204" pitchFamily="34" charset="0"/>
              </a:rPr>
              <a:t> should start thinking about . . .</a:t>
            </a:r>
          </a:p>
          <a:p>
            <a:r>
              <a:rPr lang="en-US" dirty="0">
                <a:solidFill>
                  <a:srgbClr val="002060"/>
                </a:solidFill>
                <a:latin typeface="Century Gothic" panose="020B0502020202020204" pitchFamily="34" charset="0"/>
              </a:rPr>
              <a:t>Fully funding reserves / reserve studies </a:t>
            </a:r>
          </a:p>
          <a:p>
            <a:r>
              <a:rPr lang="en-US" dirty="0">
                <a:solidFill>
                  <a:srgbClr val="002060"/>
                </a:solidFill>
                <a:latin typeface="Century Gothic" panose="020B0502020202020204" pitchFamily="34" charset="0"/>
              </a:rPr>
              <a:t>Raising assessments </a:t>
            </a:r>
          </a:p>
          <a:p>
            <a:r>
              <a:rPr lang="en-US" dirty="0">
                <a:solidFill>
                  <a:srgbClr val="002060"/>
                </a:solidFill>
                <a:latin typeface="Century Gothic" panose="020B0502020202020204" pitchFamily="34" charset="0"/>
              </a:rPr>
              <a:t>Proactively planning for and inspecting all items related to maintenance of common areas</a:t>
            </a:r>
          </a:p>
          <a:p>
            <a:pPr marL="45720" indent="0">
              <a:buNone/>
            </a:pPr>
            <a:endParaRPr lang="en-US" dirty="0">
              <a:solidFill>
                <a:srgbClr val="002060"/>
              </a:solidFill>
              <a:latin typeface="Century Gothic" panose="020B0502020202020204" pitchFamily="34" charset="0"/>
            </a:endParaRPr>
          </a:p>
          <a:p>
            <a:endParaRPr lang="en-US" sz="28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4267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B61A-3050-41E4-B06B-4B635333F155}"/>
              </a:ext>
            </a:extLst>
          </p:cNvPr>
          <p:cNvSpPr>
            <a:spLocks noGrp="1"/>
          </p:cNvSpPr>
          <p:nvPr>
            <p:ph type="title"/>
          </p:nvPr>
        </p:nvSpPr>
        <p:spPr>
          <a:xfrm>
            <a:off x="1295400" y="0"/>
            <a:ext cx="9601200" cy="1143000"/>
          </a:xfrm>
        </p:spPr>
        <p:txBody>
          <a:bodyPr>
            <a:normAutofit/>
          </a:bodyPr>
          <a:lstStyle/>
          <a:p>
            <a:pPr algn="ctr"/>
            <a:r>
              <a:rPr lang="en-US" sz="4000" dirty="0">
                <a:solidFill>
                  <a:srgbClr val="002060"/>
                </a:solidFill>
                <a:latin typeface="Century Gothic" panose="020B0502020202020204" pitchFamily="34" charset="0"/>
              </a:rPr>
              <a:t>Board member requirements</a:t>
            </a:r>
          </a:p>
        </p:txBody>
      </p:sp>
      <p:sp>
        <p:nvSpPr>
          <p:cNvPr id="3" name="Content Placeholder 2">
            <a:extLst>
              <a:ext uri="{FF2B5EF4-FFF2-40B4-BE49-F238E27FC236}">
                <a16:creationId xmlns:a16="http://schemas.microsoft.com/office/drawing/2014/main" id="{882C67F1-0449-4BE2-BCE5-E800D1FA1264}"/>
              </a:ext>
            </a:extLst>
          </p:cNvPr>
          <p:cNvSpPr>
            <a:spLocks noGrp="1"/>
          </p:cNvSpPr>
          <p:nvPr>
            <p:ph idx="1"/>
          </p:nvPr>
        </p:nvSpPr>
        <p:spPr>
          <a:xfrm>
            <a:off x="1295400" y="1695635"/>
            <a:ext cx="9601200" cy="4247965"/>
          </a:xfrm>
        </p:spPr>
        <p:txBody>
          <a:bodyPr>
            <a:normAutofit/>
          </a:bodyPr>
          <a:lstStyle/>
          <a:p>
            <a:pPr marL="45720" indent="0" algn="just">
              <a:buNone/>
            </a:pPr>
            <a:r>
              <a:rPr lang="en-US" sz="2200" dirty="0">
                <a:solidFill>
                  <a:srgbClr val="002060"/>
                </a:solidFill>
                <a:latin typeface="Century Gothic" panose="020B0502020202020204" pitchFamily="34" charset="0"/>
              </a:rPr>
              <a:t>Within 90 days after being </a:t>
            </a:r>
            <a:r>
              <a:rPr lang="en-US" sz="2200" u="sng" dirty="0">
                <a:solidFill>
                  <a:srgbClr val="002060"/>
                </a:solidFill>
                <a:latin typeface="Century Gothic" panose="020B0502020202020204" pitchFamily="34" charset="0"/>
              </a:rPr>
              <a:t>elected or appointed</a:t>
            </a:r>
            <a:r>
              <a:rPr lang="en-US" sz="2200" dirty="0">
                <a:solidFill>
                  <a:srgbClr val="002060"/>
                </a:solidFill>
                <a:latin typeface="Century Gothic" panose="020B0502020202020204" pitchFamily="34" charset="0"/>
              </a:rPr>
              <a:t> to the Board, a director shall either:</a:t>
            </a:r>
          </a:p>
          <a:p>
            <a:pPr marL="560070" indent="-514350" algn="just">
              <a:buFont typeface="+mj-lt"/>
              <a:buAutoNum type="arabicPeriod"/>
            </a:pPr>
            <a:r>
              <a:rPr lang="en-US" sz="2200" dirty="0">
                <a:solidFill>
                  <a:srgbClr val="002060"/>
                </a:solidFill>
                <a:latin typeface="Century Gothic" panose="020B0502020202020204" pitchFamily="34" charset="0"/>
              </a:rPr>
              <a:t>Certify in writing to the secretary that he/she has read the association’s governing documents; or</a:t>
            </a:r>
          </a:p>
          <a:p>
            <a:pPr marL="560070" indent="-514350" algn="just">
              <a:buFont typeface="+mj-lt"/>
              <a:buAutoNum type="arabicPeriod"/>
            </a:pPr>
            <a:endParaRPr lang="en-US" sz="2200" dirty="0">
              <a:solidFill>
                <a:srgbClr val="002060"/>
              </a:solidFill>
              <a:latin typeface="Century Gothic" panose="020B0502020202020204" pitchFamily="34" charset="0"/>
            </a:endParaRPr>
          </a:p>
          <a:p>
            <a:pPr marL="560070" indent="-514350" algn="just">
              <a:buFont typeface="+mj-lt"/>
              <a:buAutoNum type="arabicPeriod"/>
            </a:pPr>
            <a:r>
              <a:rPr lang="en-US" sz="2200" dirty="0">
                <a:solidFill>
                  <a:srgbClr val="002060"/>
                </a:solidFill>
                <a:latin typeface="Century Gothic" panose="020B0502020202020204" pitchFamily="34" charset="0"/>
              </a:rPr>
              <a:t>Better yet…TAKE THIS COURSE!</a:t>
            </a:r>
          </a:p>
          <a:p>
            <a:pPr lvl="2" algn="just"/>
            <a:r>
              <a:rPr lang="en-US" sz="2000" dirty="0">
                <a:solidFill>
                  <a:srgbClr val="002060"/>
                </a:solidFill>
                <a:latin typeface="Century Gothic" panose="020B0502020202020204" pitchFamily="34" charset="0"/>
              </a:rPr>
              <a:t>Submit the educational course certificate showing you completed the educational course within 1 year before or 90 days after election or appointment</a:t>
            </a:r>
          </a:p>
          <a:p>
            <a:pPr marL="45720" indent="0">
              <a:buNone/>
            </a:pPr>
            <a:endParaRPr lang="en-US" dirty="0"/>
          </a:p>
        </p:txBody>
      </p:sp>
    </p:spTree>
    <p:extLst>
      <p:ext uri="{BB962C8B-B14F-4D97-AF65-F5344CB8AC3E}">
        <p14:creationId xmlns:p14="http://schemas.microsoft.com/office/powerpoint/2010/main" val="37170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5306-5143-D0D1-3EAA-A15F768415BF}"/>
              </a:ext>
            </a:extLst>
          </p:cNvPr>
          <p:cNvSpPr>
            <a:spLocks noGrp="1"/>
          </p:cNvSpPr>
          <p:nvPr>
            <p:ph type="title"/>
          </p:nvPr>
        </p:nvSpPr>
        <p:spPr>
          <a:xfrm>
            <a:off x="1295400" y="261256"/>
            <a:ext cx="9601200" cy="809897"/>
          </a:xfrm>
        </p:spPr>
        <p:txBody>
          <a:bodyPr>
            <a:normAutofit fontScale="90000"/>
          </a:bodyPr>
          <a:lstStyle/>
          <a:p>
            <a:pPr algn="ctr"/>
            <a:r>
              <a:rPr lang="en-US" sz="3600" dirty="0">
                <a:solidFill>
                  <a:srgbClr val="002060"/>
                </a:solidFill>
                <a:latin typeface="Century Gothic" panose="020B0502020202020204" pitchFamily="34" charset="0"/>
              </a:rPr>
              <a:t>Mandatory milestone inspection – when?</a:t>
            </a:r>
          </a:p>
        </p:txBody>
      </p:sp>
      <p:sp>
        <p:nvSpPr>
          <p:cNvPr id="3" name="Content Placeholder 2">
            <a:extLst>
              <a:ext uri="{FF2B5EF4-FFF2-40B4-BE49-F238E27FC236}">
                <a16:creationId xmlns:a16="http://schemas.microsoft.com/office/drawing/2014/main" id="{17A9AFDB-D929-65D6-ED2A-693E62DF133A}"/>
              </a:ext>
            </a:extLst>
          </p:cNvPr>
          <p:cNvSpPr>
            <a:spLocks noGrp="1"/>
          </p:cNvSpPr>
          <p:nvPr>
            <p:ph idx="1"/>
          </p:nvPr>
        </p:nvSpPr>
        <p:spPr>
          <a:xfrm>
            <a:off x="1295400" y="1428206"/>
            <a:ext cx="9601200" cy="4515394"/>
          </a:xfrm>
        </p:spPr>
        <p:txBody>
          <a:bodyPr/>
          <a:lstStyle/>
          <a:p>
            <a:pPr lvl="1" algn="just"/>
            <a:endParaRPr lang="en-US" dirty="0">
              <a:solidFill>
                <a:srgbClr val="002060"/>
              </a:solidFill>
              <a:latin typeface="Century Gothic" panose="020B0502020202020204" pitchFamily="34" charset="0"/>
            </a:endParaRPr>
          </a:p>
          <a:p>
            <a:pPr marL="742950" marR="0" lvl="1" indent="-285750">
              <a:lnSpc>
                <a:spcPct val="107000"/>
              </a:lnSpc>
              <a:spcBef>
                <a:spcPts val="0"/>
              </a:spcBef>
              <a:spcAft>
                <a:spcPts val="800"/>
              </a:spcAft>
              <a:buFont typeface="Wingdings" panose="05000000000000000000" pitchFamily="2" charset="2"/>
              <a:buChar char=""/>
            </a:pPr>
            <a:r>
              <a:rPr lang="en-US"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If the building is already 30/25 years old (CO issued before 7/1/1992) then the Association must have a milestone inspection by </a:t>
            </a:r>
            <a:r>
              <a:rPr lang="en-US" sz="2400" b="1" u="sng"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December 31, 2024</a:t>
            </a:r>
            <a:r>
              <a:rPr lang="en-US"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457200" marR="0" lvl="1" indent="0">
              <a:lnSpc>
                <a:spcPct val="107000"/>
              </a:lnSpc>
              <a:spcBef>
                <a:spcPts val="0"/>
              </a:spcBef>
              <a:spcAft>
                <a:spcPts val="800"/>
              </a:spcAft>
              <a:buNone/>
            </a:pPr>
            <a:endParaRPr lang="en-US"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pPr>
            <a:r>
              <a:rPr lang="en-US" sz="2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If not yet 30/25 years old, then December 31 of the year it turns 30/25 years old. </a:t>
            </a:r>
          </a:p>
          <a:p>
            <a:pPr marL="457200" marR="0" lvl="1" indent="0">
              <a:lnSpc>
                <a:spcPct val="107000"/>
              </a:lnSpc>
              <a:spcBef>
                <a:spcPts val="0"/>
              </a:spcBef>
              <a:spcAft>
                <a:spcPts val="800"/>
              </a:spcAft>
              <a:buNone/>
            </a:pPr>
            <a:endParaRPr lang="en-US"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pPr>
            <a:r>
              <a:rPr lang="en-US" sz="2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***180 day from notice of local authorities – conflict?</a:t>
            </a:r>
            <a:endParaRPr lang="en-US"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None/>
            </a:pPr>
            <a:endParaRPr lang="en-US"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lvl="1" algn="just"/>
            <a:endParaRPr lang="en-US"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45065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2DD4-E288-7A7F-9178-C4D1DBB26381}"/>
              </a:ext>
            </a:extLst>
          </p:cNvPr>
          <p:cNvSpPr>
            <a:spLocks noGrp="1"/>
          </p:cNvSpPr>
          <p:nvPr>
            <p:ph type="title"/>
          </p:nvPr>
        </p:nvSpPr>
        <p:spPr>
          <a:xfrm>
            <a:off x="1295400" y="383177"/>
            <a:ext cx="9601200" cy="775062"/>
          </a:xfrm>
        </p:spPr>
        <p:txBody>
          <a:bodyPr>
            <a:normAutofit/>
          </a:bodyPr>
          <a:lstStyle/>
          <a:p>
            <a:pPr algn="ctr"/>
            <a:r>
              <a:rPr lang="en-US" dirty="0">
                <a:solidFill>
                  <a:srgbClr val="002060"/>
                </a:solidFill>
                <a:latin typeface="Century Gothic" panose="020B0502020202020204" pitchFamily="34" charset="0"/>
              </a:rPr>
              <a:t>Structural integrity reserve studies (SIRS)</a:t>
            </a:r>
            <a:endParaRPr lang="en-US" dirty="0">
              <a:solidFill>
                <a:srgbClr val="002060"/>
              </a:solidFill>
            </a:endParaRPr>
          </a:p>
        </p:txBody>
      </p:sp>
      <p:sp>
        <p:nvSpPr>
          <p:cNvPr id="3" name="Content Placeholder 2">
            <a:extLst>
              <a:ext uri="{FF2B5EF4-FFF2-40B4-BE49-F238E27FC236}">
                <a16:creationId xmlns:a16="http://schemas.microsoft.com/office/drawing/2014/main" id="{C8B7F103-5BFC-3DF4-FDEE-BB6C3090C419}"/>
              </a:ext>
            </a:extLst>
          </p:cNvPr>
          <p:cNvSpPr>
            <a:spLocks noGrp="1"/>
          </p:cNvSpPr>
          <p:nvPr>
            <p:ph idx="1"/>
          </p:nvPr>
        </p:nvSpPr>
        <p:spPr>
          <a:xfrm>
            <a:off x="622852" y="1457739"/>
            <a:ext cx="10273748" cy="4485861"/>
          </a:xfrm>
        </p:spPr>
        <p:txBody>
          <a:bodyPr>
            <a:normAutofit fontScale="85000" lnSpcReduction="20000"/>
          </a:bodyPr>
          <a:lstStyle/>
          <a:p>
            <a:pPr lvl="1"/>
            <a:endParaRPr lang="en-US" sz="2000" dirty="0">
              <a:solidFill>
                <a:srgbClr val="002060"/>
              </a:solidFill>
              <a:latin typeface="Century Gothic" panose="020B0502020202020204" pitchFamily="34" charset="0"/>
            </a:endParaRPr>
          </a:p>
          <a:p>
            <a:pPr lvl="1" algn="just"/>
            <a:r>
              <a:rPr lang="en-US" sz="2200" dirty="0">
                <a:solidFill>
                  <a:srgbClr val="002060"/>
                </a:solidFill>
                <a:latin typeface="Century Gothic" panose="020B0502020202020204" pitchFamily="34" charset="0"/>
              </a:rPr>
              <a:t>A study of the reserve funds required for future major repairs and replacements of common areas based on visual inspections.</a:t>
            </a:r>
          </a:p>
          <a:p>
            <a:pPr lvl="3" algn="just"/>
            <a:r>
              <a:rPr lang="en-US" sz="2200" dirty="0">
                <a:solidFill>
                  <a:srgbClr val="002060"/>
                </a:solidFill>
                <a:latin typeface="Century Gothic" panose="020B0502020202020204" pitchFamily="34" charset="0"/>
              </a:rPr>
              <a:t>The visual inspection portion of the study must be performed by a licensed engineer or architect. </a:t>
            </a:r>
          </a:p>
          <a:p>
            <a:pPr lvl="3" algn="just"/>
            <a:r>
              <a:rPr lang="en-US" sz="22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 visual inspection portion of the study must provide the area being inspected, the estimated remaining useful life, and the replacement costs or deferred maintenance expense and recommended annual reserve amount.</a:t>
            </a:r>
            <a:endParaRPr lang="en-US" sz="2200" dirty="0">
              <a:solidFill>
                <a:srgbClr val="002060"/>
              </a:solidFill>
              <a:latin typeface="Century Gothic" panose="020B0502020202020204" pitchFamily="34" charset="0"/>
            </a:endParaRPr>
          </a:p>
          <a:p>
            <a:pPr lvl="1" algn="just"/>
            <a:r>
              <a:rPr lang="en-US" sz="2200" dirty="0">
                <a:solidFill>
                  <a:srgbClr val="002060"/>
                </a:solidFill>
                <a:latin typeface="Century Gothic" panose="020B0502020202020204" pitchFamily="34" charset="0"/>
              </a:rPr>
              <a:t>Must be completed by </a:t>
            </a:r>
            <a:r>
              <a:rPr lang="en-US" sz="2200" b="1" u="sng" dirty="0">
                <a:solidFill>
                  <a:srgbClr val="002060"/>
                </a:solidFill>
                <a:latin typeface="Century Gothic" panose="020B0502020202020204" pitchFamily="34" charset="0"/>
              </a:rPr>
              <a:t>December 31, 2024</a:t>
            </a:r>
            <a:r>
              <a:rPr lang="en-US" sz="2200" dirty="0">
                <a:solidFill>
                  <a:srgbClr val="002060"/>
                </a:solidFill>
                <a:latin typeface="Century Gothic" panose="020B0502020202020204" pitchFamily="34" charset="0"/>
              </a:rPr>
              <a:t>.  Then completed </a:t>
            </a:r>
            <a:r>
              <a:rPr lang="en-US" sz="2200" b="1" u="sng" dirty="0">
                <a:solidFill>
                  <a:srgbClr val="002060"/>
                </a:solidFill>
                <a:latin typeface="Century Gothic" panose="020B0502020202020204" pitchFamily="34" charset="0"/>
              </a:rPr>
              <a:t>every 10 years</a:t>
            </a:r>
            <a:r>
              <a:rPr lang="en-US" sz="2200" dirty="0">
                <a:solidFill>
                  <a:srgbClr val="002060"/>
                </a:solidFill>
                <a:latin typeface="Century Gothic" panose="020B0502020202020204" pitchFamily="34" charset="0"/>
              </a:rPr>
              <a:t>. </a:t>
            </a:r>
          </a:p>
          <a:p>
            <a:pPr lvl="1" algn="just"/>
            <a:r>
              <a:rPr lang="en-US" sz="2200" dirty="0">
                <a:solidFill>
                  <a:srgbClr val="002060"/>
                </a:solidFill>
                <a:latin typeface="Century Gothic" panose="020B0502020202020204" pitchFamily="34" charset="0"/>
              </a:rPr>
              <a:t>Must be kept as an official record for 15 years. </a:t>
            </a:r>
          </a:p>
          <a:p>
            <a:pPr lvl="1" algn="just"/>
            <a:r>
              <a:rPr lang="en-US" sz="2200" dirty="0">
                <a:solidFill>
                  <a:srgbClr val="002060"/>
                </a:solidFill>
                <a:latin typeface="Century Gothic" panose="020B0502020202020204" pitchFamily="34" charset="0"/>
              </a:rPr>
              <a:t>Must be placed on website (if applicable).</a:t>
            </a:r>
          </a:p>
          <a:p>
            <a:pPr lvl="1" algn="just"/>
            <a:r>
              <a:rPr lang="en-US" sz="2200" dirty="0">
                <a:solidFill>
                  <a:srgbClr val="002060"/>
                </a:solidFill>
                <a:latin typeface="Century Gothic" panose="020B0502020202020204" pitchFamily="34" charset="0"/>
              </a:rPr>
              <a:t>Studies can be inspected by Owners </a:t>
            </a:r>
            <a:r>
              <a:rPr lang="en-US" sz="2200" u="sng" dirty="0">
                <a:solidFill>
                  <a:srgbClr val="002060"/>
                </a:solidFill>
                <a:latin typeface="Century Gothic" panose="020B0502020202020204" pitchFamily="34" charset="0"/>
              </a:rPr>
              <a:t>and</a:t>
            </a:r>
            <a:r>
              <a:rPr lang="en-US" sz="2200" dirty="0">
                <a:solidFill>
                  <a:srgbClr val="002060"/>
                </a:solidFill>
                <a:latin typeface="Century Gothic" panose="020B0502020202020204" pitchFamily="34" charset="0"/>
              </a:rPr>
              <a:t> Tenants.</a:t>
            </a:r>
          </a:p>
          <a:p>
            <a:pPr lvl="1" algn="just"/>
            <a:r>
              <a:rPr lang="en-US" sz="2200" dirty="0">
                <a:solidFill>
                  <a:srgbClr val="002060"/>
                </a:solidFill>
                <a:latin typeface="Century Gothic" panose="020B0502020202020204" pitchFamily="34" charset="0"/>
              </a:rPr>
              <a:t>Developer must provide a structural integrity reserve study prior to turnover. </a:t>
            </a:r>
          </a:p>
          <a:p>
            <a:pPr lvl="1" algn="just"/>
            <a:r>
              <a:rPr lang="en-US" sz="2200" b="1" u="sng" dirty="0">
                <a:solidFill>
                  <a:srgbClr val="002060"/>
                </a:solidFill>
                <a:latin typeface="Century Gothic" panose="020B0502020202020204" pitchFamily="34" charset="0"/>
              </a:rPr>
              <a:t>Failure to provide SIRS is a breach of an officer’s and directors fiduciary duty. </a:t>
            </a:r>
          </a:p>
          <a:p>
            <a:pPr marL="365760" lvl="1" indent="0" algn="just">
              <a:buNone/>
            </a:pPr>
            <a:endParaRPr lang="en-US" sz="2200" dirty="0">
              <a:solidFill>
                <a:srgbClr val="002060"/>
              </a:solidFill>
              <a:latin typeface="Century Gothic" panose="020B0502020202020204" pitchFamily="34" charset="0"/>
            </a:endParaRPr>
          </a:p>
          <a:p>
            <a:pPr marL="365760" lvl="1" indent="0">
              <a:buNone/>
            </a:pPr>
            <a:endParaRPr lang="en-US"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921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F6D7-E011-0D1E-4EDA-F7399654A57C}"/>
              </a:ext>
            </a:extLst>
          </p:cNvPr>
          <p:cNvSpPr>
            <a:spLocks noGrp="1"/>
          </p:cNvSpPr>
          <p:nvPr>
            <p:ph type="title"/>
          </p:nvPr>
        </p:nvSpPr>
        <p:spPr>
          <a:xfrm>
            <a:off x="1295400" y="278673"/>
            <a:ext cx="9601200" cy="801189"/>
          </a:xfrm>
        </p:spPr>
        <p:txBody>
          <a:bodyPr>
            <a:normAutofit/>
          </a:bodyPr>
          <a:lstStyle/>
          <a:p>
            <a:pPr algn="ctr"/>
            <a:r>
              <a:rPr lang="en-US" sz="4000" dirty="0">
                <a:solidFill>
                  <a:srgbClr val="002060"/>
                </a:solidFill>
                <a:latin typeface="Century Gothic" panose="020B0502020202020204" pitchFamily="34" charset="0"/>
              </a:rPr>
              <a:t>Reserves – new legislation  </a:t>
            </a:r>
            <a:endParaRPr lang="en-US" sz="4000" dirty="0">
              <a:solidFill>
                <a:srgbClr val="002060"/>
              </a:solidFill>
            </a:endParaRPr>
          </a:p>
        </p:txBody>
      </p:sp>
      <p:sp>
        <p:nvSpPr>
          <p:cNvPr id="3" name="Content Placeholder 2">
            <a:extLst>
              <a:ext uri="{FF2B5EF4-FFF2-40B4-BE49-F238E27FC236}">
                <a16:creationId xmlns:a16="http://schemas.microsoft.com/office/drawing/2014/main" id="{C9144211-2934-C4E0-8FB6-D34F8102BA62}"/>
              </a:ext>
            </a:extLst>
          </p:cNvPr>
          <p:cNvSpPr>
            <a:spLocks noGrp="1"/>
          </p:cNvSpPr>
          <p:nvPr>
            <p:ph idx="1"/>
          </p:nvPr>
        </p:nvSpPr>
        <p:spPr/>
        <p:txBody>
          <a:bodyPr>
            <a:normAutofit fontScale="92500" lnSpcReduction="20000"/>
          </a:bodyPr>
          <a:lstStyle/>
          <a:p>
            <a:pPr marL="45720" indent="0">
              <a:buNone/>
            </a:pPr>
            <a:r>
              <a:rPr lang="en-US" sz="2400" b="1" u="sng" dirty="0">
                <a:solidFill>
                  <a:srgbClr val="002060"/>
                </a:solidFill>
                <a:latin typeface="Century Gothic" panose="020B0502020202020204" pitchFamily="34" charset="0"/>
              </a:rPr>
              <a:t>Reserves</a:t>
            </a:r>
            <a:r>
              <a:rPr lang="en-US" sz="2400" dirty="0">
                <a:solidFill>
                  <a:srgbClr val="002060"/>
                </a:solidFill>
                <a:latin typeface="Century Gothic" panose="020B0502020202020204" pitchFamily="34" charset="0"/>
              </a:rPr>
              <a:t> for condominiums…</a:t>
            </a:r>
          </a:p>
          <a:p>
            <a:endParaRPr lang="en-US" sz="2400" dirty="0">
              <a:solidFill>
                <a:srgbClr val="002060"/>
              </a:solidFill>
              <a:latin typeface="Century Gothic" panose="020B0502020202020204" pitchFamily="34" charset="0"/>
            </a:endParaRPr>
          </a:p>
          <a:p>
            <a:pPr lvl="1" algn="just"/>
            <a:r>
              <a:rPr lang="en-US" sz="2400" dirty="0">
                <a:solidFill>
                  <a:srgbClr val="002060"/>
                </a:solidFill>
                <a:latin typeface="Century Gothic" panose="020B0502020202020204" pitchFamily="34" charset="0"/>
              </a:rPr>
              <a:t>Effective December 31, 2024, Associations may not waive or partially fund reserves</a:t>
            </a:r>
          </a:p>
          <a:p>
            <a:pPr lvl="1" algn="just"/>
            <a:r>
              <a:rPr lang="en-US"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Associations may not vote to use reserve funds for any other purpose other than their intended purpose.</a:t>
            </a:r>
          </a:p>
          <a:p>
            <a:pPr lvl="1" algn="just"/>
            <a:r>
              <a:rPr lang="en-US"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 amount to be reserved is determined by the Association’s most recent structural integrity reserve study that must be completed by December 31, 2024.</a:t>
            </a:r>
          </a:p>
          <a:p>
            <a:pPr marL="365760" lvl="1" indent="0" algn="just">
              <a:buNone/>
            </a:pPr>
            <a:endParaRPr lang="en-US"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65760" lvl="1" indent="0" algn="just">
              <a:buNone/>
            </a:pPr>
            <a:r>
              <a:rPr lang="en-US" sz="2400" dirty="0">
                <a:solidFill>
                  <a:srgbClr val="002060"/>
                </a:solidFill>
                <a:latin typeface="Century Gothic" panose="020B0502020202020204" pitchFamily="34" charset="0"/>
              </a:rPr>
              <a:t>* </a:t>
            </a:r>
            <a:r>
              <a:rPr lang="en-US" sz="2400" i="1" dirty="0">
                <a:solidFill>
                  <a:srgbClr val="002060"/>
                </a:solidFill>
                <a:latin typeface="Century Gothic" panose="020B0502020202020204" pitchFamily="34" charset="0"/>
              </a:rPr>
              <a:t>Does this apply to ALL reserves or just structural integrity related reserves?  We don’t know.  Best practice – ALL.</a:t>
            </a:r>
            <a:endParaRPr lang="en-US" sz="2400" i="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lvl="1" algn="just"/>
            <a:endParaRPr lang="en-US"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25423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F6D7-E011-0D1E-4EDA-F7399654A57C}"/>
              </a:ext>
            </a:extLst>
          </p:cNvPr>
          <p:cNvSpPr>
            <a:spLocks noGrp="1"/>
          </p:cNvSpPr>
          <p:nvPr>
            <p:ph type="title"/>
          </p:nvPr>
        </p:nvSpPr>
        <p:spPr>
          <a:xfrm>
            <a:off x="1295400" y="278673"/>
            <a:ext cx="9601200" cy="801189"/>
          </a:xfrm>
        </p:spPr>
        <p:txBody>
          <a:bodyPr>
            <a:normAutofit/>
          </a:bodyPr>
          <a:lstStyle/>
          <a:p>
            <a:pPr algn="ctr"/>
            <a:r>
              <a:rPr lang="en-US" sz="4000" dirty="0">
                <a:solidFill>
                  <a:srgbClr val="002060"/>
                </a:solidFill>
                <a:latin typeface="Century Gothic" panose="020B0502020202020204" pitchFamily="34" charset="0"/>
              </a:rPr>
              <a:t>REPORTING REQUIREMENTS </a:t>
            </a:r>
            <a:endParaRPr lang="en-US" sz="4000" dirty="0">
              <a:solidFill>
                <a:srgbClr val="002060"/>
              </a:solidFill>
            </a:endParaRPr>
          </a:p>
        </p:txBody>
      </p:sp>
      <p:sp>
        <p:nvSpPr>
          <p:cNvPr id="3" name="Content Placeholder 2">
            <a:extLst>
              <a:ext uri="{FF2B5EF4-FFF2-40B4-BE49-F238E27FC236}">
                <a16:creationId xmlns:a16="http://schemas.microsoft.com/office/drawing/2014/main" id="{C9144211-2934-C4E0-8FB6-D34F8102BA62}"/>
              </a:ext>
            </a:extLst>
          </p:cNvPr>
          <p:cNvSpPr>
            <a:spLocks noGrp="1"/>
          </p:cNvSpPr>
          <p:nvPr>
            <p:ph idx="1"/>
          </p:nvPr>
        </p:nvSpPr>
        <p:spPr>
          <a:xfrm>
            <a:off x="1295400" y="1338470"/>
            <a:ext cx="9601200" cy="4605130"/>
          </a:xfrm>
        </p:spPr>
        <p:txBody>
          <a:bodyPr>
            <a:normAutofit/>
          </a:bodyPr>
          <a:lstStyle/>
          <a:p>
            <a:pPr marL="742950" marR="0" lvl="1" indent="-285750" algn="just">
              <a:lnSpc>
                <a:spcPct val="107000"/>
              </a:lnSpc>
              <a:spcBef>
                <a:spcPts val="0"/>
              </a:spcBef>
              <a:spcAft>
                <a:spcPts val="0"/>
              </a:spcAft>
              <a:buFont typeface="Wingdings" panose="05000000000000000000" pitchFamily="2" charset="2"/>
              <a:buChar char=""/>
            </a:pPr>
            <a:r>
              <a:rPr lang="en-US"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On or before January 1, 2023, condominium associations existing on or before July 1, 2022, must provide the following information to the division in writing, by email, United States postal service, commercial delivery service, or hand delivery, at a physical address of email address provided by the division and on a form posted on the division’s website:</a:t>
            </a:r>
          </a:p>
          <a:p>
            <a:pPr marL="457200" marR="0" lvl="1" indent="0" algn="just">
              <a:lnSpc>
                <a:spcPct val="107000"/>
              </a:lnSpc>
              <a:spcBef>
                <a:spcPts val="0"/>
              </a:spcBef>
              <a:spcAft>
                <a:spcPts val="0"/>
              </a:spcAft>
              <a:buNone/>
            </a:pPr>
            <a:endParaRPr lang="en-US"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0"/>
              </a:spcAft>
              <a:buFont typeface="Symbol" panose="05050102010706020507" pitchFamily="18" charset="2"/>
              <a:buChar char=""/>
            </a:pPr>
            <a:r>
              <a:rPr lang="en-US"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 number of buildings on the condominium property that are three stories or higher in height. </a:t>
            </a:r>
          </a:p>
          <a:p>
            <a:pPr marL="1143000" marR="0" lvl="2" indent="-228600" algn="just">
              <a:lnSpc>
                <a:spcPct val="107000"/>
              </a:lnSpc>
              <a:spcBef>
                <a:spcPts val="0"/>
              </a:spcBef>
              <a:spcAft>
                <a:spcPts val="0"/>
              </a:spcAft>
              <a:buFont typeface="Symbol" panose="05050102010706020507" pitchFamily="18" charset="2"/>
              <a:buChar char=""/>
            </a:pPr>
            <a:r>
              <a:rPr lang="en-US"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 total number of units in all such buildings. </a:t>
            </a:r>
          </a:p>
          <a:p>
            <a:pPr marL="1143000" marR="0" lvl="2" indent="-228600" algn="just">
              <a:lnSpc>
                <a:spcPct val="107000"/>
              </a:lnSpc>
              <a:spcBef>
                <a:spcPts val="0"/>
              </a:spcBef>
              <a:spcAft>
                <a:spcPts val="0"/>
              </a:spcAft>
              <a:buFont typeface="Symbol" panose="05050102010706020507" pitchFamily="18" charset="2"/>
              <a:buChar char=""/>
            </a:pPr>
            <a:r>
              <a:rPr lang="en-US"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 addresses of all such buildings.</a:t>
            </a:r>
          </a:p>
          <a:p>
            <a:pPr marL="1143000" marR="0" lvl="2" indent="-228600" algn="just">
              <a:lnSpc>
                <a:spcPct val="107000"/>
              </a:lnSpc>
              <a:spcBef>
                <a:spcPts val="0"/>
              </a:spcBef>
              <a:spcAft>
                <a:spcPts val="0"/>
              </a:spcAft>
              <a:buFont typeface="Symbol" panose="05050102010706020507" pitchFamily="18" charset="2"/>
              <a:buChar char=""/>
            </a:pPr>
            <a:r>
              <a:rPr lang="en-US"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 counties in which all such buildings are located. </a:t>
            </a:r>
          </a:p>
          <a:p>
            <a:pPr marR="0" lvl="2" indent="0" algn="just">
              <a:lnSpc>
                <a:spcPct val="107000"/>
              </a:lnSpc>
              <a:spcBef>
                <a:spcPts val="0"/>
              </a:spcBef>
              <a:spcAft>
                <a:spcPts val="0"/>
              </a:spcAft>
              <a:buNone/>
            </a:pPr>
            <a:endParaRPr lang="en-US"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Wingdings" panose="05000000000000000000" pitchFamily="2" charset="2"/>
              <a:buChar char=""/>
            </a:pPr>
            <a:r>
              <a:rPr lang="en-US"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 DBPR then must post a list of buildings that are 3 stories or higher on its website.  The Association must provide an update in writing to the division if there are any changes.  </a:t>
            </a:r>
          </a:p>
          <a:p>
            <a:pPr lvl="1" algn="just"/>
            <a:endParaRPr lang="en-US"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5598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FD05-EEBA-4E03-880C-C3F4842AB0A1}"/>
              </a:ext>
            </a:extLst>
          </p:cNvPr>
          <p:cNvSpPr>
            <a:spLocks noGrp="1"/>
          </p:cNvSpPr>
          <p:nvPr>
            <p:ph type="title"/>
          </p:nvPr>
        </p:nvSpPr>
        <p:spPr>
          <a:xfrm>
            <a:off x="1295400" y="381000"/>
            <a:ext cx="9601200" cy="878633"/>
          </a:xfrm>
        </p:spPr>
        <p:txBody>
          <a:bodyPr anchor="t">
            <a:normAutofit/>
          </a:bodyPr>
          <a:lstStyle/>
          <a:p>
            <a:pPr algn="ctr"/>
            <a:r>
              <a:rPr lang="en-US" sz="4000" dirty="0">
                <a:solidFill>
                  <a:srgbClr val="002060"/>
                </a:solidFill>
                <a:latin typeface="Century Gothic" panose="020B0502020202020204" pitchFamily="34" charset="0"/>
              </a:rPr>
              <a:t>Official records</a:t>
            </a:r>
            <a:endParaRPr lang="en-US" sz="4000" dirty="0">
              <a:solidFill>
                <a:srgbClr val="002060"/>
              </a:solidFill>
            </a:endParaRPr>
          </a:p>
        </p:txBody>
      </p:sp>
      <p:pic>
        <p:nvPicPr>
          <p:cNvPr id="5" name="Content Placeholder 4">
            <a:extLst>
              <a:ext uri="{FF2B5EF4-FFF2-40B4-BE49-F238E27FC236}">
                <a16:creationId xmlns:a16="http://schemas.microsoft.com/office/drawing/2014/main" id="{08B8F656-9816-46A7-90AB-F73D2BDA54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5640" y="1412750"/>
            <a:ext cx="5760720" cy="4032501"/>
          </a:xfrm>
        </p:spPr>
      </p:pic>
    </p:spTree>
    <p:extLst>
      <p:ext uri="{BB962C8B-B14F-4D97-AF65-F5344CB8AC3E}">
        <p14:creationId xmlns:p14="http://schemas.microsoft.com/office/powerpoint/2010/main" val="7968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9195-9295-4955-9D6E-091D795453AE}"/>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Official records</a:t>
            </a:r>
          </a:p>
        </p:txBody>
      </p:sp>
      <p:sp>
        <p:nvSpPr>
          <p:cNvPr id="3" name="Content Placeholder 2">
            <a:extLst>
              <a:ext uri="{FF2B5EF4-FFF2-40B4-BE49-F238E27FC236}">
                <a16:creationId xmlns:a16="http://schemas.microsoft.com/office/drawing/2014/main" id="{A7F29C84-66EA-4F66-9630-39F701B13ADC}"/>
              </a:ext>
            </a:extLst>
          </p:cNvPr>
          <p:cNvSpPr>
            <a:spLocks noGrp="1"/>
          </p:cNvSpPr>
          <p:nvPr>
            <p:ph idx="1"/>
          </p:nvPr>
        </p:nvSpPr>
        <p:spPr>
          <a:xfrm>
            <a:off x="1295400" y="1586753"/>
            <a:ext cx="9601200" cy="4356847"/>
          </a:xfrm>
        </p:spPr>
        <p:txBody>
          <a:bodyPr>
            <a:normAutofit/>
          </a:bodyPr>
          <a:lstStyle/>
          <a:p>
            <a:r>
              <a:rPr lang="en-US" sz="2200" dirty="0">
                <a:solidFill>
                  <a:srgbClr val="002060"/>
                </a:solidFill>
                <a:latin typeface="Century Gothic" panose="020B0502020202020204" pitchFamily="34" charset="0"/>
              </a:rPr>
              <a:t>From the inception of the Association, the following shall be maintained…</a:t>
            </a:r>
          </a:p>
          <a:p>
            <a:pPr lvl="1" algn="just">
              <a:buFont typeface="Wingdings" panose="05000000000000000000" pitchFamily="2" charset="2"/>
              <a:buChar char="§"/>
            </a:pPr>
            <a:r>
              <a:rPr lang="en-US" dirty="0">
                <a:solidFill>
                  <a:srgbClr val="002060"/>
                </a:solidFill>
                <a:latin typeface="Century Gothic" panose="020B0502020202020204" pitchFamily="34" charset="0"/>
              </a:rPr>
              <a:t>Governing documents</a:t>
            </a:r>
          </a:p>
          <a:p>
            <a:pPr lvl="1" algn="just">
              <a:buFont typeface="Wingdings" panose="05000000000000000000" pitchFamily="2" charset="2"/>
              <a:buChar char="§"/>
            </a:pPr>
            <a:r>
              <a:rPr lang="en-US" dirty="0">
                <a:solidFill>
                  <a:srgbClr val="002060"/>
                </a:solidFill>
                <a:latin typeface="Century Gothic" panose="020B0502020202020204" pitchFamily="34" charset="0"/>
              </a:rPr>
              <a:t>Plans, permits and warranties provided by the developer </a:t>
            </a:r>
          </a:p>
          <a:p>
            <a:pPr lvl="1" algn="just">
              <a:buFont typeface="Wingdings" panose="05000000000000000000" pitchFamily="2" charset="2"/>
              <a:buChar char="§"/>
            </a:pPr>
            <a:r>
              <a:rPr lang="en-US" dirty="0">
                <a:solidFill>
                  <a:srgbClr val="002060"/>
                </a:solidFill>
                <a:latin typeface="Century Gothic" panose="020B0502020202020204" pitchFamily="34" charset="0"/>
              </a:rPr>
              <a:t>Meeting minutes</a:t>
            </a:r>
          </a:p>
          <a:p>
            <a:pPr lvl="1" algn="just">
              <a:buFont typeface="Wingdings" panose="05000000000000000000" pitchFamily="2" charset="2"/>
              <a:buChar char="§"/>
            </a:pPr>
            <a:r>
              <a:rPr lang="en-US" dirty="0">
                <a:solidFill>
                  <a:srgbClr val="002060"/>
                </a:solidFill>
                <a:latin typeface="Century Gothic" panose="020B0502020202020204" pitchFamily="34" charset="0"/>
              </a:rPr>
              <a:t>Insurance policies</a:t>
            </a:r>
          </a:p>
          <a:p>
            <a:pPr lvl="1" algn="just">
              <a:buFont typeface="Wingdings" panose="05000000000000000000" pitchFamily="2" charset="2"/>
              <a:buChar char="§"/>
            </a:pPr>
            <a:r>
              <a:rPr lang="en-US" dirty="0">
                <a:solidFill>
                  <a:srgbClr val="002060"/>
                </a:solidFill>
                <a:latin typeface="Century Gothic" panose="020B0502020202020204" pitchFamily="34" charset="0"/>
              </a:rPr>
              <a:t>Management agreement</a:t>
            </a:r>
          </a:p>
          <a:p>
            <a:pPr lvl="1" algn="just">
              <a:buFont typeface="Wingdings" panose="05000000000000000000" pitchFamily="2" charset="2"/>
              <a:buChar char="§"/>
            </a:pPr>
            <a:r>
              <a:rPr lang="en-US" dirty="0">
                <a:solidFill>
                  <a:srgbClr val="002060"/>
                </a:solidFill>
                <a:latin typeface="Century Gothic" panose="020B0502020202020204" pitchFamily="34" charset="0"/>
              </a:rPr>
              <a:t>Accounting records</a:t>
            </a:r>
          </a:p>
          <a:p>
            <a:pPr lvl="1" algn="just">
              <a:buFont typeface="Wingdings" panose="05000000000000000000" pitchFamily="2" charset="2"/>
              <a:buChar char="§"/>
            </a:pPr>
            <a:r>
              <a:rPr lang="en-US" dirty="0">
                <a:solidFill>
                  <a:srgbClr val="002060"/>
                </a:solidFill>
                <a:latin typeface="Century Gothic" panose="020B0502020202020204" pitchFamily="34" charset="0"/>
              </a:rPr>
              <a:t>Current roster of all owners, including email if owner consented</a:t>
            </a:r>
          </a:p>
          <a:p>
            <a:pPr algn="just"/>
            <a:endParaRPr lang="en-US"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32830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07AC-C386-4FA0-9E19-E07D31CBBE54}"/>
              </a:ext>
            </a:extLst>
          </p:cNvPr>
          <p:cNvSpPr>
            <a:spLocks noGrp="1"/>
          </p:cNvSpPr>
          <p:nvPr>
            <p:ph type="title"/>
          </p:nvPr>
        </p:nvSpPr>
        <p:spPr>
          <a:xfrm>
            <a:off x="838200" y="365125"/>
            <a:ext cx="10515600" cy="1097915"/>
          </a:xfrm>
        </p:spPr>
        <p:txBody>
          <a:bodyPr>
            <a:normAutofit/>
          </a:bodyPr>
          <a:lstStyle/>
          <a:p>
            <a:pPr algn="ctr"/>
            <a:r>
              <a:rPr lang="en-US" sz="4000" b="1" dirty="0">
                <a:solidFill>
                  <a:srgbClr val="002060"/>
                </a:solidFill>
                <a:effectLst>
                  <a:outerShdw blurRad="38100" dist="38100" dir="2700000" algn="tl">
                    <a:srgbClr val="000000">
                      <a:alpha val="43137"/>
                    </a:srgbClr>
                  </a:outerShdw>
                </a:effectLst>
                <a:latin typeface="Century Gothic" panose="020B0502020202020204" pitchFamily="34" charset="0"/>
              </a:rPr>
              <a:t>OFFICIAL RECORDS </a:t>
            </a:r>
            <a:endParaRPr lang="en-US"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5504BAE-4CF9-4FDD-AABB-76456CFD9E68}"/>
              </a:ext>
            </a:extLst>
          </p:cNvPr>
          <p:cNvSpPr>
            <a:spLocks noGrp="1"/>
          </p:cNvSpPr>
          <p:nvPr>
            <p:ph idx="1"/>
          </p:nvPr>
        </p:nvSpPr>
        <p:spPr/>
        <p:txBody>
          <a:bodyPr/>
          <a:lstStyle/>
          <a:p>
            <a:r>
              <a:rPr lang="en-US" sz="2400" dirty="0">
                <a:solidFill>
                  <a:srgbClr val="002060"/>
                </a:solidFill>
                <a:latin typeface="Century Gothic" panose="020B0502020202020204" pitchFamily="34" charset="0"/>
              </a:rPr>
              <a:t>Bids received shall be maintained as official records for at least 1 year.</a:t>
            </a:r>
          </a:p>
          <a:p>
            <a:pPr marL="45720" indent="0">
              <a:buNone/>
            </a:pPr>
            <a:endParaRPr lang="en-US" sz="2400" dirty="0">
              <a:solidFill>
                <a:srgbClr val="002060"/>
              </a:solidFill>
              <a:latin typeface="Century Gothic" panose="020B0502020202020204" pitchFamily="34" charset="0"/>
            </a:endParaRPr>
          </a:p>
          <a:p>
            <a:r>
              <a:rPr lang="en-US" sz="2400" dirty="0">
                <a:solidFill>
                  <a:srgbClr val="002060"/>
                </a:solidFill>
                <a:latin typeface="Century Gothic" panose="020B0502020202020204" pitchFamily="34" charset="0"/>
              </a:rPr>
              <a:t>Ballots, sign-in sheets, voting proxies, and all other papers and electronic records relating to voting by unit owners, which must be maintained for 1 year from the date of the election, vote, or meeting to which the document relates. </a:t>
            </a:r>
          </a:p>
          <a:p>
            <a:endParaRPr lang="en-US" dirty="0"/>
          </a:p>
        </p:txBody>
      </p:sp>
    </p:spTree>
    <p:extLst>
      <p:ext uri="{BB962C8B-B14F-4D97-AF65-F5344CB8AC3E}">
        <p14:creationId xmlns:p14="http://schemas.microsoft.com/office/powerpoint/2010/main" val="3504006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DD5D-B5DB-407D-862F-0BE9CE985788}"/>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Official records</a:t>
            </a:r>
            <a:endParaRPr lang="en-US" sz="4000" dirty="0">
              <a:solidFill>
                <a:srgbClr val="002060"/>
              </a:solidFill>
            </a:endParaRPr>
          </a:p>
        </p:txBody>
      </p:sp>
      <p:sp>
        <p:nvSpPr>
          <p:cNvPr id="3" name="Content Placeholder 2">
            <a:extLst>
              <a:ext uri="{FF2B5EF4-FFF2-40B4-BE49-F238E27FC236}">
                <a16:creationId xmlns:a16="http://schemas.microsoft.com/office/drawing/2014/main" id="{5857225E-3142-41B6-AA4D-B049A8411001}"/>
              </a:ext>
            </a:extLst>
          </p:cNvPr>
          <p:cNvSpPr>
            <a:spLocks noGrp="1"/>
          </p:cNvSpPr>
          <p:nvPr>
            <p:ph idx="1"/>
          </p:nvPr>
        </p:nvSpPr>
        <p:spPr/>
        <p:txBody>
          <a:bodyPr>
            <a:normAutofit/>
          </a:bodyPr>
          <a:lstStyle/>
          <a:p>
            <a:pPr algn="just"/>
            <a:r>
              <a:rPr lang="en-US" sz="2400" dirty="0">
                <a:solidFill>
                  <a:srgbClr val="002060"/>
                </a:solidFill>
                <a:latin typeface="Century Gothic" panose="020B0502020202020204" pitchFamily="34" charset="0"/>
              </a:rPr>
              <a:t>The following records are </a:t>
            </a:r>
            <a:r>
              <a:rPr lang="en-US" sz="2400" u="sng" dirty="0">
                <a:solidFill>
                  <a:srgbClr val="002060"/>
                </a:solidFill>
                <a:latin typeface="Century Gothic" panose="020B0502020202020204" pitchFamily="34" charset="0"/>
              </a:rPr>
              <a:t>not</a:t>
            </a:r>
            <a:r>
              <a:rPr lang="en-US" sz="2400" dirty="0">
                <a:solidFill>
                  <a:srgbClr val="002060"/>
                </a:solidFill>
                <a:latin typeface="Century Gothic" panose="020B0502020202020204" pitchFamily="34" charset="0"/>
              </a:rPr>
              <a:t> accessible to owners…</a:t>
            </a:r>
          </a:p>
          <a:p>
            <a:pPr algn="just"/>
            <a:endParaRPr lang="en-US" sz="24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000" dirty="0">
                <a:solidFill>
                  <a:srgbClr val="002060"/>
                </a:solidFill>
                <a:latin typeface="Century Gothic" panose="020B0502020202020204" pitchFamily="34" charset="0"/>
              </a:rPr>
              <a:t>Attorney-client privilege </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Personnel records, including disciplinary, payroll, and health records</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Medical records</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Social security numbers, credit card numbers, driver’s license numbers</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Members are </a:t>
            </a:r>
            <a:r>
              <a:rPr lang="en-US" sz="2000" u="sng" dirty="0">
                <a:solidFill>
                  <a:srgbClr val="002060"/>
                </a:solidFill>
                <a:latin typeface="Century Gothic" panose="020B0502020202020204" pitchFamily="34" charset="0"/>
              </a:rPr>
              <a:t>not</a:t>
            </a:r>
            <a:r>
              <a:rPr lang="en-US" sz="2000" dirty="0">
                <a:solidFill>
                  <a:srgbClr val="002060"/>
                </a:solidFill>
                <a:latin typeface="Century Gothic" panose="020B0502020202020204" pitchFamily="34" charset="0"/>
              </a:rPr>
              <a:t> authorized to inspect information an Association obtains in gated communities in connection with a guests’ visit.  </a:t>
            </a:r>
            <a:r>
              <a:rPr lang="en-US" sz="2200" dirty="0">
                <a:solidFill>
                  <a:srgbClr val="002060"/>
                </a:solidFill>
                <a:latin typeface="Century Gothic" panose="020B0502020202020204" pitchFamily="34" charset="0"/>
              </a:rPr>
              <a:t>Section 720.303(5)(c)(3) </a:t>
            </a:r>
          </a:p>
          <a:p>
            <a:pPr lvl="1" algn="just">
              <a:buFont typeface="Wingdings" panose="05000000000000000000" pitchFamily="2" charset="2"/>
              <a:buChar char="§"/>
            </a:pPr>
            <a:endParaRPr lang="en-US"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5455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6334-3BE2-4269-A519-EA77FD680E1D}"/>
              </a:ext>
            </a:extLst>
          </p:cNvPr>
          <p:cNvSpPr>
            <a:spLocks noGrp="1"/>
          </p:cNvSpPr>
          <p:nvPr>
            <p:ph type="title"/>
          </p:nvPr>
        </p:nvSpPr>
        <p:spPr>
          <a:xfrm>
            <a:off x="1295400" y="313509"/>
            <a:ext cx="9601200" cy="827314"/>
          </a:xfrm>
        </p:spPr>
        <p:txBody>
          <a:bodyPr>
            <a:normAutofit/>
          </a:bodyPr>
          <a:lstStyle/>
          <a:p>
            <a:pPr algn="ctr"/>
            <a:r>
              <a:rPr lang="en-US" sz="4000" dirty="0">
                <a:solidFill>
                  <a:srgbClr val="002060"/>
                </a:solidFill>
                <a:latin typeface="Century Gothic" panose="020B0502020202020204" pitchFamily="34" charset="0"/>
              </a:rPr>
              <a:t>Official records - HOA</a:t>
            </a:r>
            <a:endParaRPr lang="en-US" sz="4000" dirty="0"/>
          </a:p>
        </p:txBody>
      </p:sp>
      <p:sp>
        <p:nvSpPr>
          <p:cNvPr id="3" name="Content Placeholder 2">
            <a:extLst>
              <a:ext uri="{FF2B5EF4-FFF2-40B4-BE49-F238E27FC236}">
                <a16:creationId xmlns:a16="http://schemas.microsoft.com/office/drawing/2014/main" id="{6BE6355E-91AF-4E8D-A207-16160CFE617D}"/>
              </a:ext>
            </a:extLst>
          </p:cNvPr>
          <p:cNvSpPr>
            <a:spLocks noGrp="1"/>
          </p:cNvSpPr>
          <p:nvPr>
            <p:ph idx="1"/>
          </p:nvPr>
        </p:nvSpPr>
        <p:spPr>
          <a:xfrm>
            <a:off x="1295400" y="1515291"/>
            <a:ext cx="9601200" cy="4114800"/>
          </a:xfrm>
        </p:spPr>
        <p:txBody>
          <a:bodyPr/>
          <a:lstStyle/>
          <a:p>
            <a:r>
              <a:rPr lang="en-US" sz="2200" dirty="0">
                <a:solidFill>
                  <a:srgbClr val="002060"/>
                </a:solidFill>
                <a:latin typeface="Century Gothic" panose="020B0502020202020204" pitchFamily="34" charset="0"/>
              </a:rPr>
              <a:t>Members are </a:t>
            </a:r>
            <a:r>
              <a:rPr lang="en-US" sz="2200" u="sng" dirty="0">
                <a:solidFill>
                  <a:srgbClr val="002060"/>
                </a:solidFill>
                <a:latin typeface="Century Gothic" panose="020B0502020202020204" pitchFamily="34" charset="0"/>
              </a:rPr>
              <a:t>not</a:t>
            </a:r>
            <a:r>
              <a:rPr lang="en-US" sz="2200" dirty="0">
                <a:solidFill>
                  <a:srgbClr val="002060"/>
                </a:solidFill>
                <a:latin typeface="Century Gothic" panose="020B0502020202020204" pitchFamily="34" charset="0"/>
              </a:rPr>
              <a:t> authorized to inspect information an Association obtains in gated communities in connection with a guests’ visit.  </a:t>
            </a:r>
          </a:p>
          <a:p>
            <a:pPr lvl="1"/>
            <a:r>
              <a:rPr lang="en-US" sz="2200" dirty="0">
                <a:solidFill>
                  <a:srgbClr val="002060"/>
                </a:solidFill>
                <a:latin typeface="Century Gothic" panose="020B0502020202020204" pitchFamily="34" charset="0"/>
              </a:rPr>
              <a:t>Section 720.303(5)(c)(3) </a:t>
            </a:r>
          </a:p>
          <a:p>
            <a:pPr marL="45720" indent="0">
              <a:buNone/>
            </a:pPr>
            <a:endParaRPr lang="en-US" dirty="0"/>
          </a:p>
        </p:txBody>
      </p:sp>
    </p:spTree>
    <p:extLst>
      <p:ext uri="{BB962C8B-B14F-4D97-AF65-F5344CB8AC3E}">
        <p14:creationId xmlns:p14="http://schemas.microsoft.com/office/powerpoint/2010/main" val="216521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D4FD-CB27-49AD-A13D-43542625F18A}"/>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Official records - CONDO</a:t>
            </a:r>
          </a:p>
        </p:txBody>
      </p:sp>
      <p:sp>
        <p:nvSpPr>
          <p:cNvPr id="3" name="Content Placeholder 2">
            <a:extLst>
              <a:ext uri="{FF2B5EF4-FFF2-40B4-BE49-F238E27FC236}">
                <a16:creationId xmlns:a16="http://schemas.microsoft.com/office/drawing/2014/main" id="{19F75A1B-ED68-4D38-A8C5-E28F3A1DEC33}"/>
              </a:ext>
            </a:extLst>
          </p:cNvPr>
          <p:cNvSpPr>
            <a:spLocks noGrp="1"/>
          </p:cNvSpPr>
          <p:nvPr>
            <p:ph idx="1"/>
          </p:nvPr>
        </p:nvSpPr>
        <p:spPr/>
        <p:txBody>
          <a:bodyPr/>
          <a:lstStyle/>
          <a:p>
            <a:pPr algn="just"/>
            <a:r>
              <a:rPr lang="en-US" sz="2200" kern="1200" dirty="0">
                <a:solidFill>
                  <a:srgbClr val="002060"/>
                </a:solidFill>
                <a:effectLst/>
                <a:latin typeface="Century Gothic" panose="020B0502020202020204" pitchFamily="34" charset="0"/>
                <a:ea typeface="Calibri" panose="020F0502020204030204" pitchFamily="34" charset="0"/>
              </a:rPr>
              <a:t>A renter of a unit has a right to inspect and copy </a:t>
            </a:r>
            <a:r>
              <a:rPr lang="en-US" sz="2200" u="sng" kern="1200" dirty="0">
                <a:solidFill>
                  <a:srgbClr val="002060"/>
                </a:solidFill>
                <a:effectLst/>
                <a:latin typeface="Century Gothic" panose="020B0502020202020204" pitchFamily="34" charset="0"/>
                <a:ea typeface="Calibri" panose="020F0502020204030204" pitchFamily="34" charset="0"/>
              </a:rPr>
              <a:t>only</a:t>
            </a:r>
            <a:r>
              <a:rPr lang="en-US" sz="2200" kern="1200" dirty="0">
                <a:solidFill>
                  <a:srgbClr val="002060"/>
                </a:solidFill>
                <a:effectLst/>
                <a:latin typeface="Century Gothic" panose="020B0502020202020204" pitchFamily="34" charset="0"/>
                <a:ea typeface="Calibri" panose="020F0502020204030204" pitchFamily="34" charset="0"/>
              </a:rPr>
              <a:t> the declaration of condominium and the association’s bylaws and rules.</a:t>
            </a:r>
          </a:p>
          <a:p>
            <a:pPr algn="just"/>
            <a:r>
              <a:rPr lang="en-US" sz="2400" dirty="0">
                <a:solidFill>
                  <a:srgbClr val="002060"/>
                </a:solidFill>
                <a:latin typeface="Century Gothic" panose="020B0502020202020204" pitchFamily="34" charset="0"/>
              </a:rPr>
              <a:t>A member does not have to state any reason why he/she is inspecting the records. </a:t>
            </a:r>
          </a:p>
          <a:p>
            <a:pPr algn="just"/>
            <a:endParaRPr lang="en-US" sz="2200" kern="1200" dirty="0">
              <a:solidFill>
                <a:srgbClr val="002060"/>
              </a:solidFill>
              <a:effectLst/>
              <a:latin typeface="Century Gothic" panose="020B0502020202020204" pitchFamily="34" charset="0"/>
              <a:ea typeface="Calibri" panose="020F0502020204030204" pitchFamily="34" charset="0"/>
            </a:endParaRPr>
          </a:p>
          <a:p>
            <a:pPr lvl="1" algn="just"/>
            <a:r>
              <a:rPr lang="en-US" dirty="0">
                <a:solidFill>
                  <a:srgbClr val="002060"/>
                </a:solidFill>
                <a:latin typeface="Century Gothic" panose="020B0502020202020204" pitchFamily="34" charset="0"/>
              </a:rPr>
              <a:t>Section 718.111(12)(c)(1), Florida Statutes</a:t>
            </a:r>
          </a:p>
          <a:p>
            <a:endParaRPr lang="en-US" dirty="0"/>
          </a:p>
        </p:txBody>
      </p:sp>
    </p:spTree>
    <p:extLst>
      <p:ext uri="{BB962C8B-B14F-4D97-AF65-F5344CB8AC3E}">
        <p14:creationId xmlns:p14="http://schemas.microsoft.com/office/powerpoint/2010/main" val="12877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CE4F-FC27-411F-895B-3866347E7196}"/>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Importance of the certificate</a:t>
            </a:r>
          </a:p>
        </p:txBody>
      </p:sp>
      <p:sp>
        <p:nvSpPr>
          <p:cNvPr id="3" name="Content Placeholder 2">
            <a:extLst>
              <a:ext uri="{FF2B5EF4-FFF2-40B4-BE49-F238E27FC236}">
                <a16:creationId xmlns:a16="http://schemas.microsoft.com/office/drawing/2014/main" id="{CFC631E9-F73C-466D-A2EA-DC9A90FDF596}"/>
              </a:ext>
            </a:extLst>
          </p:cNvPr>
          <p:cNvSpPr>
            <a:spLocks noGrp="1"/>
          </p:cNvSpPr>
          <p:nvPr>
            <p:ph idx="1"/>
          </p:nvPr>
        </p:nvSpPr>
        <p:spPr/>
        <p:txBody>
          <a:bodyPr>
            <a:normAutofit/>
          </a:bodyPr>
          <a:lstStyle/>
          <a:p>
            <a:pPr algn="just"/>
            <a:r>
              <a:rPr lang="en-US" sz="2400" dirty="0">
                <a:solidFill>
                  <a:srgbClr val="002060"/>
                </a:solidFill>
                <a:latin typeface="Century Gothic" panose="020B0502020202020204" pitchFamily="34" charset="0"/>
              </a:rPr>
              <a:t>If the Certificate is not timely filed, the Director is ____________.</a:t>
            </a:r>
          </a:p>
          <a:p>
            <a:pPr lvl="2" algn="just">
              <a:buFont typeface="Wingdings" panose="05000000000000000000" pitchFamily="2" charset="2"/>
              <a:buChar char="§"/>
            </a:pPr>
            <a:r>
              <a:rPr lang="en-US" sz="1800" dirty="0">
                <a:solidFill>
                  <a:srgbClr val="002060"/>
                </a:solidFill>
                <a:latin typeface="Century Gothic" panose="020B0502020202020204" pitchFamily="34" charset="0"/>
              </a:rPr>
              <a:t>How does the Board fill the vacancy?</a:t>
            </a:r>
          </a:p>
          <a:p>
            <a:pPr lvl="2" algn="just">
              <a:buFont typeface="Wingdings" panose="05000000000000000000" pitchFamily="2" charset="2"/>
              <a:buChar char="§"/>
            </a:pPr>
            <a:r>
              <a:rPr lang="en-US" sz="1800" dirty="0">
                <a:solidFill>
                  <a:srgbClr val="002060"/>
                </a:solidFill>
                <a:latin typeface="Century Gothic" panose="020B0502020202020204" pitchFamily="34" charset="0"/>
              </a:rPr>
              <a:t>Can the suspended Director resume his or her position? </a:t>
            </a:r>
          </a:p>
          <a:p>
            <a:pPr marL="685800" lvl="2" indent="0" algn="just">
              <a:buNone/>
            </a:pPr>
            <a:endParaRPr lang="en-US" sz="1800" dirty="0">
              <a:solidFill>
                <a:srgbClr val="002060"/>
              </a:solidFill>
              <a:latin typeface="Century Gothic" panose="020B0502020202020204" pitchFamily="34" charset="0"/>
            </a:endParaRPr>
          </a:p>
          <a:p>
            <a:pPr algn="just"/>
            <a:r>
              <a:rPr lang="en-US" sz="2400" dirty="0">
                <a:solidFill>
                  <a:srgbClr val="002060"/>
                </a:solidFill>
                <a:latin typeface="Century Gothic" panose="020B0502020202020204" pitchFamily="34" charset="0"/>
              </a:rPr>
              <a:t>The Certificate shall be maintained for 5 years after election or appointment </a:t>
            </a:r>
            <a:r>
              <a:rPr lang="en-US" sz="2400" b="1" u="sng" dirty="0">
                <a:solidFill>
                  <a:srgbClr val="002060"/>
                </a:solidFill>
                <a:latin typeface="Century Gothic" panose="020B0502020202020204" pitchFamily="34" charset="0"/>
              </a:rPr>
              <a:t>or</a:t>
            </a:r>
            <a:r>
              <a:rPr lang="en-US" sz="2400" dirty="0">
                <a:solidFill>
                  <a:srgbClr val="002060"/>
                </a:solidFill>
                <a:latin typeface="Century Gothic" panose="020B0502020202020204" pitchFamily="34" charset="0"/>
              </a:rPr>
              <a:t> the duration of the Director’s uninterrupted tenure if longer than 5 years.</a:t>
            </a:r>
          </a:p>
          <a:p>
            <a:pPr marL="45720" indent="0" algn="just">
              <a:buNone/>
            </a:pPr>
            <a:endParaRPr lang="en-US" sz="2400" dirty="0">
              <a:solidFill>
                <a:srgbClr val="002060"/>
              </a:solidFill>
              <a:latin typeface="Century Gothic" panose="020B0502020202020204" pitchFamily="34" charset="0"/>
            </a:endParaRPr>
          </a:p>
          <a:p>
            <a:pPr algn="just"/>
            <a:r>
              <a:rPr lang="en-US" sz="2400" dirty="0">
                <a:solidFill>
                  <a:srgbClr val="002060"/>
                </a:solidFill>
                <a:latin typeface="Century Gothic" panose="020B0502020202020204" pitchFamily="34" charset="0"/>
              </a:rPr>
              <a:t>Does the Certificate have to be resubmitted every year?</a:t>
            </a:r>
          </a:p>
        </p:txBody>
      </p:sp>
    </p:spTree>
    <p:extLst>
      <p:ext uri="{BB962C8B-B14F-4D97-AF65-F5344CB8AC3E}">
        <p14:creationId xmlns:p14="http://schemas.microsoft.com/office/powerpoint/2010/main" val="205942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159F-E571-4D76-8823-3E700D2E2421}"/>
              </a:ext>
            </a:extLst>
          </p:cNvPr>
          <p:cNvSpPr>
            <a:spLocks noGrp="1"/>
          </p:cNvSpPr>
          <p:nvPr>
            <p:ph type="title"/>
          </p:nvPr>
        </p:nvSpPr>
        <p:spPr>
          <a:xfrm>
            <a:off x="1295400" y="381000"/>
            <a:ext cx="9601200" cy="844118"/>
          </a:xfrm>
        </p:spPr>
        <p:txBody>
          <a:bodyPr anchor="t">
            <a:normAutofit/>
          </a:bodyPr>
          <a:lstStyle/>
          <a:p>
            <a:pPr algn="ctr"/>
            <a:r>
              <a:rPr lang="en-US" sz="4000" dirty="0">
                <a:solidFill>
                  <a:srgbClr val="002060"/>
                </a:solidFill>
                <a:latin typeface="Century Gothic" panose="020B0502020202020204" pitchFamily="34" charset="0"/>
              </a:rPr>
              <a:t>Official records - CONDO</a:t>
            </a:r>
          </a:p>
        </p:txBody>
      </p:sp>
      <p:sp>
        <p:nvSpPr>
          <p:cNvPr id="3" name="Content Placeholder 2">
            <a:extLst>
              <a:ext uri="{FF2B5EF4-FFF2-40B4-BE49-F238E27FC236}">
                <a16:creationId xmlns:a16="http://schemas.microsoft.com/office/drawing/2014/main" id="{FFEEA9EE-3D85-47F9-B95F-B080566D1D91}"/>
              </a:ext>
            </a:extLst>
          </p:cNvPr>
          <p:cNvSpPr>
            <a:spLocks noGrp="1"/>
          </p:cNvSpPr>
          <p:nvPr>
            <p:ph idx="1"/>
          </p:nvPr>
        </p:nvSpPr>
        <p:spPr>
          <a:xfrm>
            <a:off x="1295400" y="1438183"/>
            <a:ext cx="9601200" cy="4114800"/>
          </a:xfrm>
        </p:spPr>
        <p:txBody>
          <a:bodyPr>
            <a:normAutofit fontScale="92500" lnSpcReduction="10000"/>
          </a:bodyPr>
          <a:lstStyle/>
          <a:p>
            <a:pPr algn="just"/>
            <a:r>
              <a:rPr lang="en-US" dirty="0">
                <a:solidFill>
                  <a:srgbClr val="002060"/>
                </a:solidFill>
                <a:latin typeface="Century Gothic" panose="020B0502020202020204" pitchFamily="34" charset="0"/>
              </a:rPr>
              <a:t>An Association with 150 or more units shall provide official records on its website or through an application that can be downloaded on a mobile device.  </a:t>
            </a:r>
            <a:r>
              <a:rPr lang="en-US" u="sng" dirty="0">
                <a:solidFill>
                  <a:srgbClr val="002060"/>
                </a:solidFill>
                <a:latin typeface="Century Gothic" panose="020B0502020202020204" pitchFamily="34" charset="0"/>
              </a:rPr>
              <a:t>Section 718.111(12)(g)</a:t>
            </a:r>
          </a:p>
          <a:p>
            <a:pPr algn="just"/>
            <a:endParaRPr lang="en-US" dirty="0">
              <a:solidFill>
                <a:srgbClr val="002060"/>
              </a:solidFill>
              <a:latin typeface="Century Gothic" panose="020B0502020202020204" pitchFamily="34" charset="0"/>
            </a:endParaRPr>
          </a:p>
          <a:p>
            <a:pPr algn="just"/>
            <a:r>
              <a:rPr lang="en-US" dirty="0">
                <a:solidFill>
                  <a:srgbClr val="002060"/>
                </a:solidFill>
                <a:latin typeface="Century Gothic" panose="020B0502020202020204" pitchFamily="34" charset="0"/>
              </a:rPr>
              <a:t>The official records must be inaccessible to the general public.</a:t>
            </a:r>
          </a:p>
          <a:p>
            <a:pPr algn="just"/>
            <a:endParaRPr lang="en-US" dirty="0">
              <a:solidFill>
                <a:srgbClr val="002060"/>
              </a:solidFill>
              <a:latin typeface="Century Gothic" panose="020B0502020202020204" pitchFamily="34" charset="0"/>
            </a:endParaRPr>
          </a:p>
          <a:p>
            <a:pPr algn="just"/>
            <a:r>
              <a:rPr lang="en-US" dirty="0">
                <a:solidFill>
                  <a:srgbClr val="002060"/>
                </a:solidFill>
                <a:latin typeface="Century Gothic" panose="020B0502020202020204" pitchFamily="34" charset="0"/>
              </a:rPr>
              <a:t>The website must be owned and operated by the Association or by a 3rd party with whom the Association has the right to operate.</a:t>
            </a:r>
          </a:p>
          <a:p>
            <a:pPr algn="just"/>
            <a:endParaRPr lang="en-US" dirty="0">
              <a:solidFill>
                <a:srgbClr val="002060"/>
              </a:solidFill>
              <a:latin typeface="Century Gothic" panose="020B0502020202020204" pitchFamily="34" charset="0"/>
            </a:endParaRPr>
          </a:p>
          <a:p>
            <a:pPr algn="just"/>
            <a:r>
              <a:rPr lang="en-US" dirty="0">
                <a:solidFill>
                  <a:srgbClr val="002060"/>
                </a:solidFill>
                <a:latin typeface="Century Gothic" panose="020B0502020202020204" pitchFamily="34" charset="0"/>
              </a:rPr>
              <a:t>Upon written request, the Association must provide a unit owner with a username and password.  </a:t>
            </a:r>
          </a:p>
        </p:txBody>
      </p:sp>
    </p:spTree>
    <p:extLst>
      <p:ext uri="{BB962C8B-B14F-4D97-AF65-F5344CB8AC3E}">
        <p14:creationId xmlns:p14="http://schemas.microsoft.com/office/powerpoint/2010/main" val="120379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698D-A109-4FA5-8885-EB6DA50833E5}"/>
              </a:ext>
            </a:extLst>
          </p:cNvPr>
          <p:cNvSpPr>
            <a:spLocks noGrp="1"/>
          </p:cNvSpPr>
          <p:nvPr>
            <p:ph type="title"/>
          </p:nvPr>
        </p:nvSpPr>
        <p:spPr>
          <a:xfrm>
            <a:off x="1295400" y="287382"/>
            <a:ext cx="9601200" cy="757646"/>
          </a:xfrm>
        </p:spPr>
        <p:txBody>
          <a:bodyPr>
            <a:normAutofit/>
          </a:bodyPr>
          <a:lstStyle/>
          <a:p>
            <a:pPr algn="ctr"/>
            <a:r>
              <a:rPr lang="en-US" sz="4000" dirty="0">
                <a:solidFill>
                  <a:srgbClr val="002060"/>
                </a:solidFill>
                <a:latin typeface="Century Gothic" panose="020B0502020202020204" pitchFamily="34" charset="0"/>
              </a:rPr>
              <a:t>Records inspection</a:t>
            </a:r>
          </a:p>
        </p:txBody>
      </p:sp>
      <p:sp>
        <p:nvSpPr>
          <p:cNvPr id="3" name="Content Placeholder 2">
            <a:extLst>
              <a:ext uri="{FF2B5EF4-FFF2-40B4-BE49-F238E27FC236}">
                <a16:creationId xmlns:a16="http://schemas.microsoft.com/office/drawing/2014/main" id="{4A831AC6-798C-4D26-BF16-F406332F36E6}"/>
              </a:ext>
            </a:extLst>
          </p:cNvPr>
          <p:cNvSpPr>
            <a:spLocks noGrp="1"/>
          </p:cNvSpPr>
          <p:nvPr>
            <p:ph idx="1"/>
          </p:nvPr>
        </p:nvSpPr>
        <p:spPr>
          <a:xfrm>
            <a:off x="1295400" y="1393371"/>
            <a:ext cx="9601200" cy="4550229"/>
          </a:xfrm>
        </p:spPr>
        <p:txBody>
          <a:bodyPr>
            <a:normAutofit/>
          </a:bodyPr>
          <a:lstStyle/>
          <a:p>
            <a:pPr algn="just"/>
            <a:r>
              <a:rPr lang="en-US" sz="2100" dirty="0">
                <a:solidFill>
                  <a:srgbClr val="002060"/>
                </a:solidFill>
                <a:latin typeface="Century Gothic" panose="020B0502020202020204" pitchFamily="34" charset="0"/>
              </a:rPr>
              <a:t>Records shall be made available within 45 miles of the Association or within the county where the Association is located.</a:t>
            </a:r>
          </a:p>
          <a:p>
            <a:pPr algn="just"/>
            <a:r>
              <a:rPr lang="en-US" sz="2100" dirty="0">
                <a:solidFill>
                  <a:srgbClr val="002060"/>
                </a:solidFill>
                <a:latin typeface="Century Gothic" panose="020B0502020202020204" pitchFamily="34" charset="0"/>
              </a:rPr>
              <a:t>Records may be made available to owners electronically.</a:t>
            </a:r>
          </a:p>
          <a:p>
            <a:pPr algn="just"/>
            <a:r>
              <a:rPr lang="en-US" sz="2100" dirty="0">
                <a:solidFill>
                  <a:srgbClr val="002060"/>
                </a:solidFill>
                <a:latin typeface="Century Gothic" panose="020B0502020202020204" pitchFamily="34" charset="0"/>
              </a:rPr>
              <a:t>Records must be made available within 10 business days after receipt of a written request. </a:t>
            </a:r>
          </a:p>
          <a:p>
            <a:pPr algn="just"/>
            <a:r>
              <a:rPr lang="en-US" sz="2100" dirty="0">
                <a:solidFill>
                  <a:srgbClr val="002060"/>
                </a:solidFill>
                <a:latin typeface="Century Gothic" panose="020B0502020202020204" pitchFamily="34" charset="0"/>
              </a:rPr>
              <a:t>An association shall allow a member to use a portable device to make an electronic copy of the official records at no charge.</a:t>
            </a:r>
          </a:p>
          <a:p>
            <a:pPr algn="just"/>
            <a:r>
              <a:rPr lang="en-US" sz="2100" dirty="0">
                <a:solidFill>
                  <a:srgbClr val="002060"/>
                </a:solidFill>
                <a:latin typeface="Century Gothic" panose="020B0502020202020204" pitchFamily="34" charset="0"/>
              </a:rPr>
              <a:t>Association must provide copies of documents up to 25 pages; Association may charge for copies of 26 or more pages. </a:t>
            </a:r>
          </a:p>
          <a:p>
            <a:pPr marL="45720" indent="0" algn="just">
              <a:buNone/>
            </a:pPr>
            <a:endParaRPr lang="en-US"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6009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64A1-250A-4284-B31D-5BBC1EB9750C}"/>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Denial of records</a:t>
            </a:r>
          </a:p>
        </p:txBody>
      </p:sp>
      <p:sp>
        <p:nvSpPr>
          <p:cNvPr id="3" name="Content Placeholder 2">
            <a:extLst>
              <a:ext uri="{FF2B5EF4-FFF2-40B4-BE49-F238E27FC236}">
                <a16:creationId xmlns:a16="http://schemas.microsoft.com/office/drawing/2014/main" id="{D3A19310-E7F6-499B-A474-F7F056119991}"/>
              </a:ext>
            </a:extLst>
          </p:cNvPr>
          <p:cNvSpPr>
            <a:spLocks noGrp="1"/>
          </p:cNvSpPr>
          <p:nvPr>
            <p:ph idx="1"/>
          </p:nvPr>
        </p:nvSpPr>
        <p:spPr/>
        <p:txBody>
          <a:bodyPr>
            <a:normAutofit/>
          </a:bodyPr>
          <a:lstStyle/>
          <a:p>
            <a:pPr algn="just"/>
            <a:r>
              <a:rPr lang="en-US" sz="2200" dirty="0">
                <a:solidFill>
                  <a:srgbClr val="002060"/>
                </a:solidFill>
                <a:latin typeface="Century Gothic" panose="020B0502020202020204" pitchFamily="34" charset="0"/>
              </a:rPr>
              <a:t>The failure of an Association to provide the records within 10 business days after receipt of a written request creates a rebuttable presumption that the Association willfully failed to comply.</a:t>
            </a:r>
          </a:p>
          <a:p>
            <a:pPr algn="just"/>
            <a:r>
              <a:rPr lang="en-US" sz="2200" dirty="0">
                <a:solidFill>
                  <a:srgbClr val="002060"/>
                </a:solidFill>
                <a:latin typeface="Century Gothic" panose="020B0502020202020204" pitchFamily="34" charset="0"/>
              </a:rPr>
              <a:t>An owner may be entitled to damages of $50 per day for up to 10 days </a:t>
            </a:r>
            <a:r>
              <a:rPr lang="en-US" sz="2200" u="sng" dirty="0">
                <a:solidFill>
                  <a:srgbClr val="002060"/>
                </a:solidFill>
                <a:latin typeface="Century Gothic" panose="020B0502020202020204" pitchFamily="34" charset="0"/>
              </a:rPr>
              <a:t>and</a:t>
            </a:r>
            <a:r>
              <a:rPr lang="en-US" sz="2200" dirty="0">
                <a:solidFill>
                  <a:srgbClr val="002060"/>
                </a:solidFill>
                <a:latin typeface="Century Gothic" panose="020B0502020202020204" pitchFamily="34" charset="0"/>
              </a:rPr>
              <a:t> his or her attorneys’ fees if he or she prevails in court.</a:t>
            </a:r>
          </a:p>
        </p:txBody>
      </p:sp>
    </p:spTree>
    <p:extLst>
      <p:ext uri="{BB962C8B-B14F-4D97-AF65-F5344CB8AC3E}">
        <p14:creationId xmlns:p14="http://schemas.microsoft.com/office/powerpoint/2010/main" val="275970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3255-C591-46FE-AF7A-945BB3A1193D}"/>
              </a:ext>
            </a:extLst>
          </p:cNvPr>
          <p:cNvSpPr>
            <a:spLocks noGrp="1"/>
          </p:cNvSpPr>
          <p:nvPr>
            <p:ph type="title"/>
          </p:nvPr>
        </p:nvSpPr>
        <p:spPr>
          <a:xfrm>
            <a:off x="1295400" y="0"/>
            <a:ext cx="9601200" cy="1143000"/>
          </a:xfrm>
        </p:spPr>
        <p:txBody>
          <a:bodyPr>
            <a:normAutofit/>
          </a:bodyPr>
          <a:lstStyle/>
          <a:p>
            <a:pPr algn="ctr"/>
            <a:r>
              <a:rPr lang="en-US" sz="4000" dirty="0">
                <a:solidFill>
                  <a:srgbClr val="002060"/>
                </a:solidFill>
                <a:latin typeface="Century Gothic" panose="020B0502020202020204" pitchFamily="34" charset="0"/>
              </a:rPr>
              <a:t>elections</a:t>
            </a:r>
          </a:p>
        </p:txBody>
      </p:sp>
      <p:pic>
        <p:nvPicPr>
          <p:cNvPr id="7" name="Content Placeholder 6" descr="A picture containing text&#10;&#10;Description automatically generated">
            <a:extLst>
              <a:ext uri="{FF2B5EF4-FFF2-40B4-BE49-F238E27FC236}">
                <a16:creationId xmlns:a16="http://schemas.microsoft.com/office/drawing/2014/main" id="{A7F9FAE0-B3D2-4D02-86B3-9F9FBFA632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8560" y="1280161"/>
            <a:ext cx="4754880" cy="4754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631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3F53-8B23-441A-8B1C-D7D189A7B95A}"/>
              </a:ext>
            </a:extLst>
          </p:cNvPr>
          <p:cNvSpPr>
            <a:spLocks noGrp="1"/>
          </p:cNvSpPr>
          <p:nvPr>
            <p:ph type="title"/>
          </p:nvPr>
        </p:nvSpPr>
        <p:spPr>
          <a:xfrm>
            <a:off x="1295400" y="0"/>
            <a:ext cx="9601200" cy="1143000"/>
          </a:xfrm>
        </p:spPr>
        <p:txBody>
          <a:bodyPr>
            <a:normAutofit/>
          </a:bodyPr>
          <a:lstStyle/>
          <a:p>
            <a:pPr algn="ctr"/>
            <a:r>
              <a:rPr lang="en-US" sz="4000" dirty="0">
                <a:solidFill>
                  <a:srgbClr val="002060"/>
                </a:solidFill>
                <a:latin typeface="Century Gothic" panose="020B0502020202020204" pitchFamily="34" charset="0"/>
              </a:rPr>
              <a:t>Elections for </a:t>
            </a:r>
            <a:r>
              <a:rPr lang="en-US" sz="4000" dirty="0" err="1">
                <a:solidFill>
                  <a:srgbClr val="002060"/>
                </a:solidFill>
                <a:latin typeface="Century Gothic" panose="020B0502020202020204" pitchFamily="34" charset="0"/>
              </a:rPr>
              <a:t>hoa</a:t>
            </a:r>
            <a:endParaRPr lang="en-US" sz="400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D627AFE7-E4C8-471F-9C8E-CDA6504F116B}"/>
              </a:ext>
            </a:extLst>
          </p:cNvPr>
          <p:cNvSpPr>
            <a:spLocks noGrp="1"/>
          </p:cNvSpPr>
          <p:nvPr>
            <p:ph idx="1"/>
          </p:nvPr>
        </p:nvSpPr>
        <p:spPr>
          <a:xfrm>
            <a:off x="1295400" y="1571348"/>
            <a:ext cx="9601200" cy="4372252"/>
          </a:xfrm>
        </p:spPr>
        <p:txBody>
          <a:bodyPr>
            <a:normAutofit fontScale="92500" lnSpcReduction="10000"/>
          </a:bodyPr>
          <a:lstStyle/>
          <a:p>
            <a:pPr algn="just"/>
            <a:r>
              <a:rPr lang="en-US" sz="2400" dirty="0">
                <a:solidFill>
                  <a:srgbClr val="002060"/>
                </a:solidFill>
                <a:latin typeface="Century Gothic" panose="020B0502020202020204" pitchFamily="34" charset="0"/>
              </a:rPr>
              <a:t>Per Section 720.306(9)(a), elections of Directors must be conducted in accordance with the procedures set forth in the governing documents.</a:t>
            </a:r>
          </a:p>
          <a:p>
            <a:pPr marL="0" indent="0" algn="just">
              <a:buNone/>
            </a:pPr>
            <a:r>
              <a:rPr lang="en-US" sz="2400" dirty="0">
                <a:solidFill>
                  <a:srgbClr val="002060"/>
                </a:solidFill>
                <a:latin typeface="Century Gothic" panose="020B0502020202020204" pitchFamily="34" charset="0"/>
              </a:rPr>
              <a:t>  </a:t>
            </a:r>
          </a:p>
          <a:p>
            <a:pPr algn="just"/>
            <a:r>
              <a:rPr lang="en-US" sz="2400" dirty="0">
                <a:solidFill>
                  <a:srgbClr val="002060"/>
                </a:solidFill>
                <a:latin typeface="Century Gothic" panose="020B0502020202020204" pitchFamily="34" charset="0"/>
              </a:rPr>
              <a:t>The number of Directors, the length of term, and how to increase or decrease board members is determined by the governing documents.</a:t>
            </a:r>
          </a:p>
          <a:p>
            <a:pPr marL="0" indent="0" algn="just">
              <a:buNone/>
            </a:pPr>
            <a:r>
              <a:rPr lang="en-US" sz="2400" dirty="0">
                <a:solidFill>
                  <a:srgbClr val="002060"/>
                </a:solidFill>
                <a:latin typeface="Century Gothic" panose="020B0502020202020204" pitchFamily="34" charset="0"/>
              </a:rPr>
              <a:t> </a:t>
            </a:r>
          </a:p>
          <a:p>
            <a:pPr algn="just"/>
            <a:r>
              <a:rPr lang="en-US" sz="2400" dirty="0">
                <a:solidFill>
                  <a:srgbClr val="002060"/>
                </a:solidFill>
                <a:latin typeface="Century Gothic" panose="020B0502020202020204" pitchFamily="34" charset="0"/>
              </a:rPr>
              <a:t>Per Section 720.306(2), an HOA shall hold a members meeting annually for the transaction of any and all proper business at a time, date, and place stated in, or fixed in accordance with, the bylaws. </a:t>
            </a:r>
          </a:p>
          <a:p>
            <a:endParaRPr lang="en-US" dirty="0"/>
          </a:p>
        </p:txBody>
      </p:sp>
    </p:spTree>
    <p:extLst>
      <p:ext uri="{BB962C8B-B14F-4D97-AF65-F5344CB8AC3E}">
        <p14:creationId xmlns:p14="http://schemas.microsoft.com/office/powerpoint/2010/main" val="234504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FD19-2536-45DE-9832-092761C79C89}"/>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Elections for </a:t>
            </a:r>
            <a:r>
              <a:rPr lang="en-US" sz="4000" dirty="0" err="1">
                <a:solidFill>
                  <a:srgbClr val="002060"/>
                </a:solidFill>
                <a:latin typeface="Century Gothic" panose="020B0502020202020204" pitchFamily="34" charset="0"/>
              </a:rPr>
              <a:t>hoa</a:t>
            </a:r>
            <a:endParaRPr lang="en-US" sz="4000" dirty="0">
              <a:solidFill>
                <a:srgbClr val="002060"/>
              </a:solidFill>
            </a:endParaRPr>
          </a:p>
        </p:txBody>
      </p:sp>
      <p:sp>
        <p:nvSpPr>
          <p:cNvPr id="3" name="Content Placeholder 2">
            <a:extLst>
              <a:ext uri="{FF2B5EF4-FFF2-40B4-BE49-F238E27FC236}">
                <a16:creationId xmlns:a16="http://schemas.microsoft.com/office/drawing/2014/main" id="{6DC06E0A-5FFD-4774-A742-7194C6066F84}"/>
              </a:ext>
            </a:extLst>
          </p:cNvPr>
          <p:cNvSpPr>
            <a:spLocks noGrp="1"/>
          </p:cNvSpPr>
          <p:nvPr>
            <p:ph idx="1"/>
          </p:nvPr>
        </p:nvSpPr>
        <p:spPr/>
        <p:txBody>
          <a:bodyPr>
            <a:normAutofit/>
          </a:bodyPr>
          <a:lstStyle/>
          <a:p>
            <a:pPr algn="just"/>
            <a:r>
              <a:rPr lang="en-US" sz="2400" dirty="0">
                <a:solidFill>
                  <a:srgbClr val="002060"/>
                </a:solidFill>
                <a:latin typeface="Century Gothic" panose="020B0502020202020204" pitchFamily="34" charset="0"/>
              </a:rPr>
              <a:t>Nominations from the floor…</a:t>
            </a:r>
          </a:p>
          <a:p>
            <a:pPr lvl="1" algn="just">
              <a:buFont typeface="Wingdings" panose="05000000000000000000" pitchFamily="2" charset="2"/>
              <a:buChar char="§"/>
            </a:pPr>
            <a:r>
              <a:rPr lang="en-US" sz="2400" dirty="0">
                <a:solidFill>
                  <a:srgbClr val="002060"/>
                </a:solidFill>
                <a:latin typeface="Century Gothic" panose="020B0502020202020204" pitchFamily="34" charset="0"/>
              </a:rPr>
              <a:t>A member may nominate </a:t>
            </a:r>
            <a:r>
              <a:rPr lang="en-US" sz="2400" u="sng" dirty="0">
                <a:solidFill>
                  <a:srgbClr val="002060"/>
                </a:solidFill>
                <a:latin typeface="Century Gothic" panose="020B0502020202020204" pitchFamily="34" charset="0"/>
              </a:rPr>
              <a:t>himself or herself</a:t>
            </a:r>
            <a:r>
              <a:rPr lang="en-US" sz="2400" dirty="0">
                <a:solidFill>
                  <a:srgbClr val="002060"/>
                </a:solidFill>
                <a:latin typeface="Century Gothic" panose="020B0502020202020204" pitchFamily="34" charset="0"/>
              </a:rPr>
              <a:t> as a candidate for the Board from the floor.</a:t>
            </a:r>
          </a:p>
          <a:p>
            <a:pPr lvl="1" algn="just">
              <a:buFont typeface="Wingdings" panose="05000000000000000000" pitchFamily="2" charset="2"/>
              <a:buChar char="§"/>
            </a:pPr>
            <a:endParaRPr lang="en-US" sz="24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400" dirty="0">
                <a:solidFill>
                  <a:srgbClr val="002060"/>
                </a:solidFill>
                <a:latin typeface="Century Gothic" panose="020B0502020202020204" pitchFamily="34" charset="0"/>
              </a:rPr>
              <a:t>However, if the election process allows candidates to be nominated in advance of the meeting, the Association is not required to allow nominations from the floor. </a:t>
            </a:r>
            <a:endParaRPr lang="en-US"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842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0511-A837-49B1-8BC7-40B527544164}"/>
              </a:ext>
            </a:extLst>
          </p:cNvPr>
          <p:cNvSpPr>
            <a:spLocks noGrp="1"/>
          </p:cNvSpPr>
          <p:nvPr>
            <p:ph type="title"/>
          </p:nvPr>
        </p:nvSpPr>
        <p:spPr>
          <a:xfrm>
            <a:off x="1295400" y="264614"/>
            <a:ext cx="9601200" cy="858794"/>
          </a:xfrm>
        </p:spPr>
        <p:txBody>
          <a:bodyPr>
            <a:normAutofit/>
          </a:bodyPr>
          <a:lstStyle/>
          <a:p>
            <a:pPr algn="ctr"/>
            <a:r>
              <a:rPr lang="en-US" sz="4000" dirty="0">
                <a:solidFill>
                  <a:srgbClr val="002060"/>
                </a:solidFill>
                <a:latin typeface="Century Gothic" panose="020B0502020202020204" pitchFamily="34" charset="0"/>
              </a:rPr>
              <a:t>Elections for </a:t>
            </a:r>
            <a:r>
              <a:rPr lang="en-US" sz="4000" dirty="0" err="1">
                <a:solidFill>
                  <a:srgbClr val="002060"/>
                </a:solidFill>
                <a:latin typeface="Century Gothic" panose="020B0502020202020204" pitchFamily="34" charset="0"/>
              </a:rPr>
              <a:t>hoa</a:t>
            </a:r>
            <a:endParaRPr lang="en-US" sz="4000" dirty="0">
              <a:solidFill>
                <a:srgbClr val="002060"/>
              </a:solidFill>
            </a:endParaRPr>
          </a:p>
        </p:txBody>
      </p:sp>
      <p:sp>
        <p:nvSpPr>
          <p:cNvPr id="3" name="Content Placeholder 2">
            <a:extLst>
              <a:ext uri="{FF2B5EF4-FFF2-40B4-BE49-F238E27FC236}">
                <a16:creationId xmlns:a16="http://schemas.microsoft.com/office/drawing/2014/main" id="{17C58846-3A7F-4900-A285-B34F31EDF2AB}"/>
              </a:ext>
            </a:extLst>
          </p:cNvPr>
          <p:cNvSpPr>
            <a:spLocks noGrp="1"/>
          </p:cNvSpPr>
          <p:nvPr>
            <p:ph idx="1"/>
          </p:nvPr>
        </p:nvSpPr>
        <p:spPr>
          <a:xfrm>
            <a:off x="1295400" y="1280160"/>
            <a:ext cx="9738360" cy="4663441"/>
          </a:xfrm>
        </p:spPr>
        <p:txBody>
          <a:bodyPr>
            <a:normAutofit/>
          </a:bodyPr>
          <a:lstStyle/>
          <a:p>
            <a:pPr algn="just"/>
            <a:r>
              <a:rPr lang="en-US" sz="2400" dirty="0">
                <a:solidFill>
                  <a:srgbClr val="002060"/>
                </a:solidFill>
                <a:latin typeface="Century Gothic" panose="020B0502020202020204" pitchFamily="34" charset="0"/>
              </a:rPr>
              <a:t>Eligibility requirements…</a:t>
            </a:r>
          </a:p>
          <a:p>
            <a:pPr lvl="1" algn="just">
              <a:buFont typeface="Wingdings" panose="05000000000000000000" pitchFamily="2" charset="2"/>
              <a:buChar char="§"/>
            </a:pPr>
            <a:r>
              <a:rPr lang="en-US" sz="2200" dirty="0">
                <a:solidFill>
                  <a:srgbClr val="002060"/>
                </a:solidFill>
                <a:latin typeface="Century Gothic" panose="020B0502020202020204" pitchFamily="34" charset="0"/>
              </a:rPr>
              <a:t>A person who is delinquent in any monetary obligation on the day he/she could be last nominated may </a:t>
            </a:r>
            <a:r>
              <a:rPr lang="en-US" sz="2200" u="sng" dirty="0">
                <a:solidFill>
                  <a:srgbClr val="002060"/>
                </a:solidFill>
                <a:latin typeface="Century Gothic" panose="020B0502020202020204" pitchFamily="34" charset="0"/>
              </a:rPr>
              <a:t>not</a:t>
            </a:r>
            <a:r>
              <a:rPr lang="en-US" sz="2200" dirty="0">
                <a:solidFill>
                  <a:srgbClr val="002060"/>
                </a:solidFill>
                <a:latin typeface="Century Gothic" panose="020B0502020202020204" pitchFamily="34" charset="0"/>
              </a:rPr>
              <a:t> seek election.</a:t>
            </a:r>
          </a:p>
          <a:p>
            <a:pPr lvl="3" algn="just">
              <a:buFont typeface="Wingdings" panose="05000000000000000000" pitchFamily="2" charset="2"/>
              <a:buChar char="§"/>
            </a:pPr>
            <a:r>
              <a:rPr lang="en-US" sz="1800" dirty="0">
                <a:solidFill>
                  <a:srgbClr val="002060"/>
                </a:solidFill>
                <a:latin typeface="Century Gothic" panose="020B0502020202020204" pitchFamily="34" charset="0"/>
              </a:rPr>
              <a:t>What about a current Board Member who becomes more than 90 days delinquent in a monetary obligation?</a:t>
            </a:r>
          </a:p>
          <a:p>
            <a:pPr marL="1005840" lvl="3" indent="0" algn="just">
              <a:buNone/>
            </a:pPr>
            <a:endParaRPr lang="en-US" sz="18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A person who has been convicted of a felony may not seek election unless his/her civil rights have been restored for at least 5 years.</a:t>
            </a:r>
          </a:p>
          <a:p>
            <a:pPr lvl="1" algn="just">
              <a:buFont typeface="Wingdings" panose="05000000000000000000" pitchFamily="2" charset="2"/>
              <a:buChar char="§"/>
            </a:pPr>
            <a:endParaRPr lang="en-US" sz="22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A person who has a pending charge of felony theft or embezzlement involving the Association’s funds may not seek election.  </a:t>
            </a:r>
          </a:p>
          <a:p>
            <a:pPr algn="just"/>
            <a:endParaRPr lang="en-US"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02305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9BBA-2179-4F75-8902-4285743C8023}"/>
              </a:ext>
            </a:extLst>
          </p:cNvPr>
          <p:cNvSpPr>
            <a:spLocks noGrp="1"/>
          </p:cNvSpPr>
          <p:nvPr>
            <p:ph type="title"/>
          </p:nvPr>
        </p:nvSpPr>
        <p:spPr>
          <a:xfrm>
            <a:off x="1295400" y="313507"/>
            <a:ext cx="9601200" cy="801189"/>
          </a:xfrm>
        </p:spPr>
        <p:txBody>
          <a:bodyPr>
            <a:normAutofit/>
          </a:bodyPr>
          <a:lstStyle/>
          <a:p>
            <a:pPr algn="ctr"/>
            <a:r>
              <a:rPr lang="en-US" sz="4000" dirty="0">
                <a:solidFill>
                  <a:srgbClr val="002060"/>
                </a:solidFill>
                <a:latin typeface="Century Gothic" panose="020B0502020202020204" pitchFamily="34" charset="0"/>
              </a:rPr>
              <a:t>Elections for </a:t>
            </a:r>
            <a:r>
              <a:rPr lang="en-US" sz="4000" dirty="0" err="1">
                <a:solidFill>
                  <a:srgbClr val="002060"/>
                </a:solidFill>
                <a:latin typeface="Century Gothic" panose="020B0502020202020204" pitchFamily="34" charset="0"/>
              </a:rPr>
              <a:t>hoa</a:t>
            </a:r>
            <a:endParaRPr lang="en-US" sz="400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3876AC17-0F20-4D26-881C-64D291E1A796}"/>
              </a:ext>
            </a:extLst>
          </p:cNvPr>
          <p:cNvSpPr>
            <a:spLocks noGrp="1"/>
          </p:cNvSpPr>
          <p:nvPr>
            <p:ph idx="1"/>
          </p:nvPr>
        </p:nvSpPr>
        <p:spPr>
          <a:xfrm>
            <a:off x="1295400" y="1254034"/>
            <a:ext cx="9601200" cy="4689566"/>
          </a:xfrm>
        </p:spPr>
        <p:txBody>
          <a:bodyPr>
            <a:normAutofit/>
          </a:bodyPr>
          <a:lstStyle/>
          <a:p>
            <a:pPr algn="just"/>
            <a:r>
              <a:rPr lang="en-US" sz="2400" dirty="0">
                <a:solidFill>
                  <a:srgbClr val="002060"/>
                </a:solidFill>
                <a:latin typeface="Century Gothic" panose="020B0502020202020204" pitchFamily="34" charset="0"/>
              </a:rPr>
              <a:t>Proxies…</a:t>
            </a:r>
          </a:p>
          <a:p>
            <a:pPr lvl="1" algn="just">
              <a:buFont typeface="Wingdings" panose="05000000000000000000" pitchFamily="2" charset="2"/>
              <a:buChar char="§"/>
            </a:pPr>
            <a:r>
              <a:rPr lang="en-US" sz="2200" dirty="0">
                <a:solidFill>
                  <a:srgbClr val="002060"/>
                </a:solidFill>
                <a:latin typeface="Century Gothic" panose="020B0502020202020204" pitchFamily="34" charset="0"/>
              </a:rPr>
              <a:t>Members have the right, unless otherwise provided in the governing documents, to vote in person or by proxy.</a:t>
            </a:r>
          </a:p>
          <a:p>
            <a:pPr lvl="1" algn="just">
              <a:buFont typeface="Wingdings" panose="05000000000000000000" pitchFamily="2" charset="2"/>
              <a:buChar char="§"/>
            </a:pPr>
            <a:endParaRPr lang="en-US" sz="22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To be valid, a proxy must be dated, must state the date, time, and place of the meeting for which it was given, and must be signed by the authorized person who executed the proxy.</a:t>
            </a:r>
          </a:p>
          <a:p>
            <a:pPr lvl="1" algn="just">
              <a:buFont typeface="Wingdings" panose="05000000000000000000" pitchFamily="2" charset="2"/>
              <a:buChar char="§"/>
            </a:pPr>
            <a:endParaRPr lang="en-US" sz="22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A proxy automatically expires 90 days after the date of the meeting for which it was originally given.</a:t>
            </a:r>
          </a:p>
          <a:p>
            <a:pPr lvl="3" algn="just">
              <a:buFont typeface="Wingdings" panose="05000000000000000000" pitchFamily="2" charset="2"/>
              <a:buChar char="§"/>
            </a:pPr>
            <a:r>
              <a:rPr lang="en-US" sz="2200" dirty="0">
                <a:solidFill>
                  <a:srgbClr val="002060"/>
                </a:solidFill>
                <a:latin typeface="Century Gothic" panose="020B0502020202020204" pitchFamily="34" charset="0"/>
              </a:rPr>
              <a:t>Can a proxy be revoked? </a:t>
            </a:r>
          </a:p>
          <a:p>
            <a:pPr lvl="1" algn="just">
              <a:buFont typeface="Wingdings" panose="05000000000000000000" pitchFamily="2" charset="2"/>
              <a:buChar char="§"/>
            </a:pPr>
            <a:endParaRPr lang="en-US" sz="2400" dirty="0">
              <a:solidFill>
                <a:srgbClr val="002060"/>
              </a:solidFill>
            </a:endParaRPr>
          </a:p>
          <a:p>
            <a:pPr lvl="1" algn="just">
              <a:buFont typeface="Wingdings" panose="05000000000000000000" pitchFamily="2" charset="2"/>
              <a:buChar char="§"/>
            </a:pPr>
            <a:endParaRPr lang="en-US"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63216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9E53-DCD6-4ED4-8AB3-6DB6B26F7EF5}"/>
              </a:ext>
            </a:extLst>
          </p:cNvPr>
          <p:cNvSpPr>
            <a:spLocks noGrp="1"/>
          </p:cNvSpPr>
          <p:nvPr>
            <p:ph type="title"/>
          </p:nvPr>
        </p:nvSpPr>
        <p:spPr>
          <a:xfrm>
            <a:off x="1295400" y="296091"/>
            <a:ext cx="9601200" cy="870857"/>
          </a:xfrm>
        </p:spPr>
        <p:txBody>
          <a:bodyPr>
            <a:normAutofit/>
          </a:bodyPr>
          <a:lstStyle/>
          <a:p>
            <a:pPr algn="ctr"/>
            <a:r>
              <a:rPr lang="en-US" sz="4000" dirty="0">
                <a:solidFill>
                  <a:srgbClr val="002060"/>
                </a:solidFill>
                <a:latin typeface="Century Gothic" panose="020B0502020202020204" pitchFamily="34" charset="0"/>
              </a:rPr>
              <a:t>Elections for </a:t>
            </a:r>
            <a:r>
              <a:rPr lang="en-US" sz="4000" dirty="0" err="1">
                <a:solidFill>
                  <a:srgbClr val="002060"/>
                </a:solidFill>
                <a:latin typeface="Century Gothic" panose="020B0502020202020204" pitchFamily="34" charset="0"/>
              </a:rPr>
              <a:t>hoa</a:t>
            </a:r>
            <a:endParaRPr lang="en-US" sz="4000" dirty="0">
              <a:solidFill>
                <a:srgbClr val="002060"/>
              </a:solidFill>
            </a:endParaRPr>
          </a:p>
        </p:txBody>
      </p:sp>
      <p:sp>
        <p:nvSpPr>
          <p:cNvPr id="3" name="Content Placeholder 2">
            <a:extLst>
              <a:ext uri="{FF2B5EF4-FFF2-40B4-BE49-F238E27FC236}">
                <a16:creationId xmlns:a16="http://schemas.microsoft.com/office/drawing/2014/main" id="{E3C0536E-6509-4C8A-AC79-0F8193490A27}"/>
              </a:ext>
            </a:extLst>
          </p:cNvPr>
          <p:cNvSpPr>
            <a:spLocks noGrp="1"/>
          </p:cNvSpPr>
          <p:nvPr>
            <p:ph idx="1"/>
          </p:nvPr>
        </p:nvSpPr>
        <p:spPr>
          <a:xfrm>
            <a:off x="1295400" y="1393372"/>
            <a:ext cx="9601200" cy="4454434"/>
          </a:xfrm>
        </p:spPr>
        <p:txBody>
          <a:bodyPr>
            <a:normAutofit fontScale="92500" lnSpcReduction="10000"/>
          </a:bodyPr>
          <a:lstStyle/>
          <a:p>
            <a:pPr algn="just"/>
            <a:r>
              <a:rPr lang="en-US" sz="2400" dirty="0">
                <a:solidFill>
                  <a:srgbClr val="002060"/>
                </a:solidFill>
                <a:latin typeface="Century Gothic" panose="020B0502020202020204" pitchFamily="34" charset="0"/>
              </a:rPr>
              <a:t>Voting by secret ballot…</a:t>
            </a:r>
          </a:p>
          <a:p>
            <a:pPr algn="just"/>
            <a:endParaRPr lang="en-US" sz="12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Must have authority in the governing documents.</a:t>
            </a:r>
          </a:p>
          <a:p>
            <a:pPr lvl="1" algn="just">
              <a:buFont typeface="Wingdings" panose="05000000000000000000" pitchFamily="2" charset="2"/>
              <a:buChar char="§"/>
            </a:pPr>
            <a:endParaRPr lang="en-US" sz="22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Ballots must be placed in an inner envelope with no markings and mailed or delivered in an outer envelope that only states the name of the member, lot number and signature of the member.</a:t>
            </a:r>
          </a:p>
          <a:p>
            <a:pPr lvl="1" algn="just">
              <a:buFont typeface="Wingdings" panose="05000000000000000000" pitchFamily="2" charset="2"/>
              <a:buChar char="§"/>
            </a:pPr>
            <a:endParaRPr lang="en-US" sz="22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If more than 1 ballot is submitted for a lot, all ballots are deemed invalid.</a:t>
            </a:r>
          </a:p>
          <a:p>
            <a:pPr lvl="1" algn="just">
              <a:buFont typeface="Wingdings" panose="05000000000000000000" pitchFamily="2" charset="2"/>
              <a:buChar char="§"/>
            </a:pPr>
            <a:endParaRPr lang="en-US" sz="22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Any vote by secret ballot received after the closing of the balloting shall not be considered. </a:t>
            </a:r>
          </a:p>
        </p:txBody>
      </p:sp>
    </p:spTree>
    <p:extLst>
      <p:ext uri="{BB962C8B-B14F-4D97-AF65-F5344CB8AC3E}">
        <p14:creationId xmlns:p14="http://schemas.microsoft.com/office/powerpoint/2010/main" val="15159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A283-7E7E-4166-A458-553758337243}"/>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Elections for </a:t>
            </a:r>
            <a:r>
              <a:rPr lang="en-US" sz="4000" dirty="0" err="1">
                <a:solidFill>
                  <a:srgbClr val="002060"/>
                </a:solidFill>
                <a:latin typeface="Century Gothic" panose="020B0502020202020204" pitchFamily="34" charset="0"/>
              </a:rPr>
              <a:t>hoa</a:t>
            </a:r>
            <a:endParaRPr lang="en-US" sz="4000" dirty="0"/>
          </a:p>
        </p:txBody>
      </p:sp>
      <p:sp>
        <p:nvSpPr>
          <p:cNvPr id="3" name="Content Placeholder 2">
            <a:extLst>
              <a:ext uri="{FF2B5EF4-FFF2-40B4-BE49-F238E27FC236}">
                <a16:creationId xmlns:a16="http://schemas.microsoft.com/office/drawing/2014/main" id="{69234A51-1D74-4D25-B5DF-155CCE400792}"/>
              </a:ext>
            </a:extLst>
          </p:cNvPr>
          <p:cNvSpPr>
            <a:spLocks noGrp="1"/>
          </p:cNvSpPr>
          <p:nvPr>
            <p:ph idx="1"/>
          </p:nvPr>
        </p:nvSpPr>
        <p:spPr/>
        <p:txBody>
          <a:bodyPr>
            <a:normAutofit/>
          </a:bodyPr>
          <a:lstStyle/>
          <a:p>
            <a:r>
              <a:rPr lang="en-US" sz="2400" dirty="0">
                <a:solidFill>
                  <a:srgbClr val="002060"/>
                </a:solidFill>
                <a:latin typeface="Century Gothic" panose="020B0502020202020204" pitchFamily="34" charset="0"/>
              </a:rPr>
              <a:t>Quorum…</a:t>
            </a:r>
          </a:p>
          <a:p>
            <a:pPr lvl="1" algn="just">
              <a:buFont typeface="Wingdings" panose="05000000000000000000" pitchFamily="2" charset="2"/>
              <a:buChar char="§"/>
            </a:pPr>
            <a:r>
              <a:rPr lang="en-US" sz="2200" dirty="0">
                <a:solidFill>
                  <a:srgbClr val="002060"/>
                </a:solidFill>
                <a:latin typeface="Century Gothic" panose="020B0502020202020204" pitchFamily="34" charset="0"/>
              </a:rPr>
              <a:t>Unless a lower number is provided in the bylaws, a quorum at a members meeting shall be </a:t>
            </a:r>
            <a:r>
              <a:rPr lang="en-US" sz="2200" b="1" dirty="0">
                <a:solidFill>
                  <a:srgbClr val="002060"/>
                </a:solidFill>
                <a:latin typeface="Century Gothic" panose="020B0502020202020204" pitchFamily="34" charset="0"/>
              </a:rPr>
              <a:t>30% of the total voting interests.</a:t>
            </a:r>
          </a:p>
          <a:p>
            <a:pPr marL="365760" lvl="1" indent="0" algn="just">
              <a:buNone/>
            </a:pPr>
            <a:endParaRPr lang="en-US" sz="2200" b="1"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An election is not required unless more candidates are nominated than vacancies exist.</a:t>
            </a:r>
          </a:p>
        </p:txBody>
      </p:sp>
    </p:spTree>
    <p:extLst>
      <p:ext uri="{BB962C8B-B14F-4D97-AF65-F5344CB8AC3E}">
        <p14:creationId xmlns:p14="http://schemas.microsoft.com/office/powerpoint/2010/main" val="197320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B9F0-2B91-44B1-A779-955E90F8F7D7}"/>
              </a:ext>
            </a:extLst>
          </p:cNvPr>
          <p:cNvSpPr>
            <a:spLocks noGrp="1"/>
          </p:cNvSpPr>
          <p:nvPr>
            <p:ph type="title"/>
          </p:nvPr>
        </p:nvSpPr>
        <p:spPr>
          <a:xfrm>
            <a:off x="1295400" y="461554"/>
            <a:ext cx="9601200" cy="905691"/>
          </a:xfrm>
        </p:spPr>
        <p:txBody>
          <a:bodyPr>
            <a:normAutofit/>
          </a:bodyPr>
          <a:lstStyle/>
          <a:p>
            <a:pPr algn="ctr"/>
            <a:r>
              <a:rPr lang="en-US" sz="4000" dirty="0">
                <a:solidFill>
                  <a:srgbClr val="002060"/>
                </a:solidFill>
                <a:latin typeface="Century Gothic" panose="020B0502020202020204" pitchFamily="34" charset="0"/>
              </a:rPr>
              <a:t>Large payday on the way?!</a:t>
            </a:r>
          </a:p>
        </p:txBody>
      </p:sp>
      <p:pic>
        <p:nvPicPr>
          <p:cNvPr id="7" name="Content Placeholder 6">
            <a:extLst>
              <a:ext uri="{FF2B5EF4-FFF2-40B4-BE49-F238E27FC236}">
                <a16:creationId xmlns:a16="http://schemas.microsoft.com/office/drawing/2014/main" id="{E111DD0F-5345-4068-B3E1-A0B7CB9B20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0247" y="1882587"/>
            <a:ext cx="6351507" cy="3917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732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7D11-E056-4BDE-BB8C-06351A8DB3DD}"/>
              </a:ext>
            </a:extLst>
          </p:cNvPr>
          <p:cNvSpPr>
            <a:spLocks noGrp="1"/>
          </p:cNvSpPr>
          <p:nvPr>
            <p:ph type="title"/>
          </p:nvPr>
        </p:nvSpPr>
        <p:spPr>
          <a:xfrm>
            <a:off x="1295400" y="313508"/>
            <a:ext cx="9601200" cy="783771"/>
          </a:xfrm>
        </p:spPr>
        <p:txBody>
          <a:bodyPr>
            <a:normAutofit/>
          </a:bodyPr>
          <a:lstStyle/>
          <a:p>
            <a:pPr algn="ctr"/>
            <a:r>
              <a:rPr lang="en-US" sz="4000" dirty="0">
                <a:solidFill>
                  <a:srgbClr val="002060"/>
                </a:solidFill>
                <a:latin typeface="Century Gothic" panose="020B0502020202020204" pitchFamily="34" charset="0"/>
              </a:rPr>
              <a:t>Elections for </a:t>
            </a:r>
            <a:r>
              <a:rPr lang="en-US" sz="4000" dirty="0" err="1">
                <a:solidFill>
                  <a:srgbClr val="002060"/>
                </a:solidFill>
                <a:latin typeface="Century Gothic" panose="020B0502020202020204" pitchFamily="34" charset="0"/>
              </a:rPr>
              <a:t>hoa</a:t>
            </a:r>
            <a:endParaRPr lang="en-US" sz="4000" dirty="0"/>
          </a:p>
        </p:txBody>
      </p:sp>
      <p:sp>
        <p:nvSpPr>
          <p:cNvPr id="3" name="Content Placeholder 2">
            <a:extLst>
              <a:ext uri="{FF2B5EF4-FFF2-40B4-BE49-F238E27FC236}">
                <a16:creationId xmlns:a16="http://schemas.microsoft.com/office/drawing/2014/main" id="{08EC7C8C-5FF9-48CE-96D5-BD99E117CEAE}"/>
              </a:ext>
            </a:extLst>
          </p:cNvPr>
          <p:cNvSpPr>
            <a:spLocks noGrp="1"/>
          </p:cNvSpPr>
          <p:nvPr>
            <p:ph idx="1"/>
          </p:nvPr>
        </p:nvSpPr>
        <p:spPr>
          <a:xfrm>
            <a:off x="1295400" y="1358537"/>
            <a:ext cx="9601200" cy="4585063"/>
          </a:xfrm>
        </p:spPr>
        <p:txBody>
          <a:bodyPr>
            <a:normAutofit/>
          </a:bodyPr>
          <a:lstStyle/>
          <a:p>
            <a:pPr algn="just"/>
            <a:r>
              <a:rPr lang="en-US" sz="2400" dirty="0">
                <a:solidFill>
                  <a:srgbClr val="002060"/>
                </a:solidFill>
                <a:latin typeface="Century Gothic" panose="020B0502020202020204" pitchFamily="34" charset="0"/>
              </a:rPr>
              <a:t>What about Board Member resignations?</a:t>
            </a:r>
          </a:p>
          <a:p>
            <a:pPr lvl="2" algn="just"/>
            <a:r>
              <a:rPr lang="en-US" sz="2200" dirty="0">
                <a:solidFill>
                  <a:srgbClr val="002060"/>
                </a:solidFill>
                <a:latin typeface="Century Gothic" panose="020B0502020202020204" pitchFamily="34" charset="0"/>
              </a:rPr>
              <a:t>Can a Board Member verbally resign?</a:t>
            </a:r>
          </a:p>
          <a:p>
            <a:pPr lvl="2" algn="just"/>
            <a:endParaRPr lang="en-US"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78098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5B753-A3D5-454C-B3FA-B08101BA8F17}"/>
              </a:ext>
            </a:extLst>
          </p:cNvPr>
          <p:cNvSpPr>
            <a:spLocks noGrp="1"/>
          </p:cNvSpPr>
          <p:nvPr>
            <p:ph type="title"/>
          </p:nvPr>
        </p:nvSpPr>
        <p:spPr>
          <a:xfrm>
            <a:off x="1295400" y="400594"/>
            <a:ext cx="9601200" cy="783770"/>
          </a:xfrm>
        </p:spPr>
        <p:txBody>
          <a:bodyPr>
            <a:normAutofit/>
          </a:bodyPr>
          <a:lstStyle/>
          <a:p>
            <a:pPr algn="ctr"/>
            <a:r>
              <a:rPr lang="en-US" sz="4000" dirty="0">
                <a:solidFill>
                  <a:srgbClr val="002060"/>
                </a:solidFill>
                <a:latin typeface="Century Gothic" panose="020B0502020202020204" pitchFamily="34" charset="0"/>
              </a:rPr>
              <a:t>ELECTIONS FOR CONDO </a:t>
            </a:r>
          </a:p>
        </p:txBody>
      </p:sp>
      <p:pic>
        <p:nvPicPr>
          <p:cNvPr id="1028" name="Picture 4" descr="Become the condo association president they said it will be fun they said -  laundry room viking 2012 | Meme Generator">
            <a:extLst>
              <a:ext uri="{FF2B5EF4-FFF2-40B4-BE49-F238E27FC236}">
                <a16:creationId xmlns:a16="http://schemas.microsoft.com/office/drawing/2014/main" id="{009AEF93-4D87-4BEE-915E-6CF69E243C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0035" y="1436914"/>
            <a:ext cx="5111931" cy="4354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9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726C-A497-4F6C-87A7-0B78212BB48C}"/>
              </a:ext>
            </a:extLst>
          </p:cNvPr>
          <p:cNvSpPr>
            <a:spLocks noGrp="1"/>
          </p:cNvSpPr>
          <p:nvPr>
            <p:ph type="title"/>
          </p:nvPr>
        </p:nvSpPr>
        <p:spPr>
          <a:xfrm>
            <a:off x="1295400" y="448491"/>
            <a:ext cx="9601200" cy="931817"/>
          </a:xfrm>
        </p:spPr>
        <p:txBody>
          <a:bodyPr>
            <a:normAutofit/>
          </a:bodyPr>
          <a:lstStyle/>
          <a:p>
            <a:pPr algn="ctr"/>
            <a:r>
              <a:rPr lang="en-US" sz="4000" dirty="0">
                <a:solidFill>
                  <a:srgbClr val="002060"/>
                </a:solidFill>
                <a:latin typeface="Century Gothic" panose="020B0502020202020204" pitchFamily="34" charset="0"/>
              </a:rPr>
              <a:t>Elections for condos</a:t>
            </a:r>
            <a:endParaRPr lang="en-US" sz="40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AC862BF7-4578-4AEC-88AD-3F20D727E8D4}"/>
              </a:ext>
            </a:extLst>
          </p:cNvPr>
          <p:cNvSpPr>
            <a:spLocks noGrp="1"/>
          </p:cNvSpPr>
          <p:nvPr>
            <p:ph idx="1"/>
          </p:nvPr>
        </p:nvSpPr>
        <p:spPr>
          <a:xfrm>
            <a:off x="1295400" y="1628502"/>
            <a:ext cx="9601200" cy="4114800"/>
          </a:xfrm>
        </p:spPr>
        <p:txBody>
          <a:bodyPr>
            <a:normAutofit/>
          </a:bodyPr>
          <a:lstStyle/>
          <a:p>
            <a:pPr algn="just"/>
            <a:r>
              <a:rPr lang="en-US" sz="2400" dirty="0">
                <a:solidFill>
                  <a:srgbClr val="002060"/>
                </a:solidFill>
                <a:latin typeface="Century Gothic" panose="020B0502020202020204" pitchFamily="34" charset="0"/>
              </a:rPr>
              <a:t>First Notice…</a:t>
            </a:r>
          </a:p>
          <a:p>
            <a:pPr marL="45720" indent="0" algn="just">
              <a:buNone/>
            </a:pPr>
            <a:endParaRPr lang="en-US" sz="12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000" dirty="0">
                <a:solidFill>
                  <a:srgbClr val="002060"/>
                </a:solidFill>
                <a:latin typeface="Century Gothic" panose="020B0502020202020204" pitchFamily="34" charset="0"/>
              </a:rPr>
              <a:t>Must be mailed, emailed or hand-delivered at least 60 days prior to the meeting.</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The First Notice should include the date, time and location of the meeting.</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It should also include details regarding how an owner may become a candidate for the Board (intent to run form). </a:t>
            </a:r>
          </a:p>
        </p:txBody>
      </p:sp>
    </p:spTree>
    <p:extLst>
      <p:ext uri="{BB962C8B-B14F-4D97-AF65-F5344CB8AC3E}">
        <p14:creationId xmlns:p14="http://schemas.microsoft.com/office/powerpoint/2010/main" val="27968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C52E-E36A-45D5-910F-4B9407F67DB7}"/>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Elections for condos</a:t>
            </a:r>
            <a:endParaRPr lang="en-US" sz="40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F5F6ED8E-5A04-4E3A-A479-C6FADAFC847D}"/>
              </a:ext>
            </a:extLst>
          </p:cNvPr>
          <p:cNvSpPr>
            <a:spLocks noGrp="1"/>
          </p:cNvSpPr>
          <p:nvPr>
            <p:ph idx="1"/>
          </p:nvPr>
        </p:nvSpPr>
        <p:spPr/>
        <p:txBody>
          <a:bodyPr>
            <a:normAutofit/>
          </a:bodyPr>
          <a:lstStyle/>
          <a:p>
            <a:pPr algn="just"/>
            <a:r>
              <a:rPr lang="en-US" sz="2400" dirty="0">
                <a:solidFill>
                  <a:srgbClr val="002060"/>
                </a:solidFill>
                <a:latin typeface="Century Gothic" panose="020B0502020202020204" pitchFamily="34" charset="0"/>
              </a:rPr>
              <a:t>Intent to Run…</a:t>
            </a:r>
          </a:p>
          <a:p>
            <a:pPr algn="just"/>
            <a:endParaRPr lang="en-US" sz="24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At least 40 days prior to the meeting, owners desiring to be candidates for the Board must inform the Association in writing of their intent to run.</a:t>
            </a:r>
          </a:p>
          <a:p>
            <a:pPr lvl="1" algn="just">
              <a:buFont typeface="Wingdings" panose="05000000000000000000" pitchFamily="2" charset="2"/>
              <a:buChar char="§"/>
            </a:pPr>
            <a:r>
              <a:rPr lang="en-US" sz="2200" dirty="0">
                <a:solidFill>
                  <a:srgbClr val="002060"/>
                </a:solidFill>
                <a:latin typeface="Century Gothic" panose="020B0502020202020204" pitchFamily="34" charset="0"/>
              </a:rPr>
              <a:t>The Association must issue written notice of receipt of the owner intent to run.  </a:t>
            </a:r>
          </a:p>
          <a:p>
            <a:pPr lvl="1" algn="just">
              <a:buFont typeface="Wingdings" panose="05000000000000000000" pitchFamily="2" charset="2"/>
              <a:buChar char="§"/>
            </a:pPr>
            <a:r>
              <a:rPr lang="en-US" sz="2200" dirty="0">
                <a:solidFill>
                  <a:srgbClr val="002060"/>
                </a:solidFill>
                <a:latin typeface="Century Gothic" panose="020B0502020202020204" pitchFamily="34" charset="0"/>
              </a:rPr>
              <a:t>The candidate must be eligible at this time.  Who is ineligible?! </a:t>
            </a:r>
          </a:p>
          <a:p>
            <a:pPr lvl="1" algn="just">
              <a:buFont typeface="Wingdings" panose="05000000000000000000" pitchFamily="2" charset="2"/>
              <a:buChar char="§"/>
            </a:pPr>
            <a:endParaRPr lang="en-US"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00849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B1690-535C-46A9-8179-1EE086F40EDA}"/>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Elections for condos</a:t>
            </a:r>
            <a:endParaRPr lang="en-US" sz="4000" dirty="0">
              <a:solidFill>
                <a:srgbClr val="002060"/>
              </a:solidFill>
            </a:endParaRPr>
          </a:p>
        </p:txBody>
      </p:sp>
      <p:sp>
        <p:nvSpPr>
          <p:cNvPr id="3" name="Content Placeholder 2">
            <a:extLst>
              <a:ext uri="{FF2B5EF4-FFF2-40B4-BE49-F238E27FC236}">
                <a16:creationId xmlns:a16="http://schemas.microsoft.com/office/drawing/2014/main" id="{4E2CFEF9-4211-43A6-98CE-2A00F54E6582}"/>
              </a:ext>
            </a:extLst>
          </p:cNvPr>
          <p:cNvSpPr>
            <a:spLocks noGrp="1"/>
          </p:cNvSpPr>
          <p:nvPr>
            <p:ph idx="1"/>
          </p:nvPr>
        </p:nvSpPr>
        <p:spPr/>
        <p:txBody>
          <a:bodyPr>
            <a:normAutofit/>
          </a:bodyPr>
          <a:lstStyle/>
          <a:p>
            <a:r>
              <a:rPr lang="en-US" sz="2400" dirty="0">
                <a:solidFill>
                  <a:srgbClr val="002060"/>
                </a:solidFill>
                <a:latin typeface="Century Gothic" panose="020B0502020202020204" pitchFamily="34" charset="0"/>
              </a:rPr>
              <a:t>Candidate Information Sheet…</a:t>
            </a:r>
          </a:p>
          <a:p>
            <a:endParaRPr lang="en-US" sz="2400" dirty="0">
              <a:solidFill>
                <a:srgbClr val="002060"/>
              </a:solidFill>
              <a:latin typeface="Century Gothic" panose="020B0502020202020204" pitchFamily="34" charset="0"/>
            </a:endParaRPr>
          </a:p>
          <a:p>
            <a:pPr lvl="1">
              <a:buFont typeface="Wingdings" panose="05000000000000000000" pitchFamily="2" charset="2"/>
              <a:buChar char="§"/>
            </a:pPr>
            <a:r>
              <a:rPr lang="en-US" sz="2200" dirty="0">
                <a:solidFill>
                  <a:srgbClr val="002060"/>
                </a:solidFill>
                <a:latin typeface="Century Gothic" panose="020B0502020202020204" pitchFamily="34" charset="0"/>
              </a:rPr>
              <a:t>At least 35 days prior to the meeting, candidates may submit to the Association an information sheet discussing their qualifications.</a:t>
            </a:r>
          </a:p>
          <a:p>
            <a:pPr lvl="1">
              <a:buFont typeface="Wingdings" panose="05000000000000000000" pitchFamily="2" charset="2"/>
              <a:buChar char="§"/>
            </a:pPr>
            <a:r>
              <a:rPr lang="en-US" sz="2200" dirty="0">
                <a:solidFill>
                  <a:srgbClr val="002060"/>
                </a:solidFill>
                <a:latin typeface="Century Gothic" panose="020B0502020202020204" pitchFamily="34" charset="0"/>
              </a:rPr>
              <a:t>The Association is not liable for the contents of the Candidate Information Sheet.</a:t>
            </a:r>
          </a:p>
          <a:p>
            <a:pPr lvl="1">
              <a:buFont typeface="Wingdings" panose="05000000000000000000" pitchFamily="2" charset="2"/>
              <a:buChar char="§"/>
            </a:pPr>
            <a:r>
              <a:rPr lang="en-US" sz="2200" dirty="0">
                <a:solidFill>
                  <a:srgbClr val="002060"/>
                </a:solidFill>
                <a:latin typeface="Century Gothic" panose="020B0502020202020204" pitchFamily="34" charset="0"/>
              </a:rPr>
              <a:t>The Candidate Information sheet becomes part of the official records. </a:t>
            </a:r>
          </a:p>
          <a:p>
            <a:pPr lvl="1">
              <a:buFont typeface="Wingdings" panose="05000000000000000000" pitchFamily="2" charset="2"/>
              <a:buChar char="§"/>
            </a:pPr>
            <a:r>
              <a:rPr lang="en-US" sz="2200" dirty="0">
                <a:solidFill>
                  <a:srgbClr val="002060"/>
                </a:solidFill>
                <a:latin typeface="Century Gothic" panose="020B0502020202020204" pitchFamily="34" charset="0"/>
              </a:rPr>
              <a:t>Can a candidate campaign?  </a:t>
            </a:r>
          </a:p>
          <a:p>
            <a:pPr lvl="1" algn="just">
              <a:buFont typeface="Wingdings" panose="05000000000000000000" pitchFamily="2" charset="2"/>
              <a:buChar char="§"/>
            </a:pPr>
            <a:endParaRPr lang="en-US"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75684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CB71-FDE4-4D70-89B8-D597D7147695}"/>
              </a:ext>
            </a:extLst>
          </p:cNvPr>
          <p:cNvSpPr>
            <a:spLocks noGrp="1"/>
          </p:cNvSpPr>
          <p:nvPr>
            <p:ph type="title"/>
          </p:nvPr>
        </p:nvSpPr>
        <p:spPr>
          <a:xfrm>
            <a:off x="1295400" y="381001"/>
            <a:ext cx="9601200" cy="742026"/>
          </a:xfrm>
        </p:spPr>
        <p:txBody>
          <a:bodyPr anchor="t">
            <a:normAutofit/>
          </a:bodyPr>
          <a:lstStyle/>
          <a:p>
            <a:pPr algn="ctr"/>
            <a:r>
              <a:rPr lang="en-US" sz="4000" dirty="0">
                <a:solidFill>
                  <a:srgbClr val="002060"/>
                </a:solidFill>
                <a:latin typeface="Century Gothic" panose="020B0502020202020204" pitchFamily="34" charset="0"/>
              </a:rPr>
              <a:t>Elections for condos</a:t>
            </a:r>
            <a:endParaRPr lang="en-US" sz="4000" dirty="0"/>
          </a:p>
        </p:txBody>
      </p:sp>
      <p:sp>
        <p:nvSpPr>
          <p:cNvPr id="3" name="Content Placeholder 2">
            <a:extLst>
              <a:ext uri="{FF2B5EF4-FFF2-40B4-BE49-F238E27FC236}">
                <a16:creationId xmlns:a16="http://schemas.microsoft.com/office/drawing/2014/main" id="{B24A986C-25CE-41EA-BCE6-6D612B3C56CD}"/>
              </a:ext>
            </a:extLst>
          </p:cNvPr>
          <p:cNvSpPr>
            <a:spLocks noGrp="1"/>
          </p:cNvSpPr>
          <p:nvPr>
            <p:ph idx="1"/>
          </p:nvPr>
        </p:nvSpPr>
        <p:spPr>
          <a:xfrm>
            <a:off x="1295400" y="1227909"/>
            <a:ext cx="9601200" cy="4507065"/>
          </a:xfrm>
        </p:spPr>
        <p:txBody>
          <a:bodyPr>
            <a:normAutofit/>
          </a:bodyPr>
          <a:lstStyle/>
          <a:p>
            <a:pPr algn="just"/>
            <a:r>
              <a:rPr lang="en-US" sz="2400" dirty="0">
                <a:solidFill>
                  <a:srgbClr val="002060"/>
                </a:solidFill>
                <a:latin typeface="Century Gothic" panose="020B0502020202020204" pitchFamily="34" charset="0"/>
              </a:rPr>
              <a:t>Second Notice…</a:t>
            </a:r>
          </a:p>
          <a:p>
            <a:pPr algn="just"/>
            <a:endParaRPr lang="en-US" sz="24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200" dirty="0">
                <a:solidFill>
                  <a:srgbClr val="002060"/>
                </a:solidFill>
                <a:latin typeface="Century Gothic" panose="020B0502020202020204" pitchFamily="34" charset="0"/>
              </a:rPr>
              <a:t>Must be mailed, emailed or hand-delivered between 14 and 34 days prior to the meeting </a:t>
            </a:r>
            <a:r>
              <a:rPr lang="en-US" sz="2200" b="1" u="sng" dirty="0">
                <a:solidFill>
                  <a:srgbClr val="002060"/>
                </a:solidFill>
                <a:latin typeface="Century Gothic" panose="020B0502020202020204" pitchFamily="34" charset="0"/>
              </a:rPr>
              <a:t>and</a:t>
            </a:r>
            <a:r>
              <a:rPr lang="en-US" sz="2200" dirty="0">
                <a:solidFill>
                  <a:srgbClr val="002060"/>
                </a:solidFill>
                <a:latin typeface="Century Gothic" panose="020B0502020202020204" pitchFamily="34" charset="0"/>
              </a:rPr>
              <a:t> posted in a conspicuous location.</a:t>
            </a:r>
          </a:p>
          <a:p>
            <a:pPr lvl="1" algn="just">
              <a:buFont typeface="Wingdings" panose="05000000000000000000" pitchFamily="2" charset="2"/>
              <a:buChar char="§"/>
            </a:pPr>
            <a:r>
              <a:rPr lang="en-US" sz="2200" dirty="0">
                <a:solidFill>
                  <a:srgbClr val="002060"/>
                </a:solidFill>
                <a:latin typeface="Century Gothic" panose="020B0502020202020204" pitchFamily="34" charset="0"/>
              </a:rPr>
              <a:t>Should provide details regarding how to vote.</a:t>
            </a:r>
          </a:p>
          <a:p>
            <a:pPr lvl="1" algn="just">
              <a:buFont typeface="Wingdings" panose="05000000000000000000" pitchFamily="2" charset="2"/>
              <a:buChar char="§"/>
            </a:pPr>
            <a:r>
              <a:rPr lang="en-US" sz="2200" dirty="0">
                <a:solidFill>
                  <a:srgbClr val="002060"/>
                </a:solidFill>
                <a:latin typeface="Century Gothic" panose="020B0502020202020204" pitchFamily="34" charset="0"/>
              </a:rPr>
              <a:t>Should include the agenda.</a:t>
            </a:r>
          </a:p>
        </p:txBody>
      </p:sp>
    </p:spTree>
    <p:extLst>
      <p:ext uri="{BB962C8B-B14F-4D97-AF65-F5344CB8AC3E}">
        <p14:creationId xmlns:p14="http://schemas.microsoft.com/office/powerpoint/2010/main" val="33200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281C-5D6B-450F-82E0-3D769EB945E5}"/>
              </a:ext>
            </a:extLst>
          </p:cNvPr>
          <p:cNvSpPr>
            <a:spLocks noGrp="1"/>
          </p:cNvSpPr>
          <p:nvPr>
            <p:ph type="title"/>
          </p:nvPr>
        </p:nvSpPr>
        <p:spPr>
          <a:xfrm>
            <a:off x="1295400" y="444136"/>
            <a:ext cx="9601200" cy="740229"/>
          </a:xfrm>
        </p:spPr>
        <p:txBody>
          <a:bodyPr>
            <a:normAutofit/>
          </a:bodyPr>
          <a:lstStyle/>
          <a:p>
            <a:pPr algn="ctr"/>
            <a:r>
              <a:rPr lang="en-US" sz="4000" dirty="0">
                <a:solidFill>
                  <a:srgbClr val="002060"/>
                </a:solidFill>
                <a:latin typeface="Century Gothic" panose="020B0502020202020204" pitchFamily="34" charset="0"/>
              </a:rPr>
              <a:t>Elections for condos</a:t>
            </a:r>
            <a:endParaRPr lang="en-US" sz="4000" dirty="0"/>
          </a:p>
        </p:txBody>
      </p:sp>
      <p:sp>
        <p:nvSpPr>
          <p:cNvPr id="3" name="Content Placeholder 2">
            <a:extLst>
              <a:ext uri="{FF2B5EF4-FFF2-40B4-BE49-F238E27FC236}">
                <a16:creationId xmlns:a16="http://schemas.microsoft.com/office/drawing/2014/main" id="{1DB93F94-0A28-4FDF-9D60-C2034861D2CF}"/>
              </a:ext>
            </a:extLst>
          </p:cNvPr>
          <p:cNvSpPr>
            <a:spLocks noGrp="1"/>
          </p:cNvSpPr>
          <p:nvPr>
            <p:ph idx="1"/>
          </p:nvPr>
        </p:nvSpPr>
        <p:spPr>
          <a:xfrm>
            <a:off x="1295400" y="1367246"/>
            <a:ext cx="9601200" cy="4576354"/>
          </a:xfrm>
        </p:spPr>
        <p:txBody>
          <a:bodyPr>
            <a:normAutofit/>
          </a:bodyPr>
          <a:lstStyle/>
          <a:p>
            <a:pPr algn="just"/>
            <a:r>
              <a:rPr lang="en-US" sz="2400" dirty="0">
                <a:solidFill>
                  <a:srgbClr val="002060"/>
                </a:solidFill>
                <a:latin typeface="Century Gothic" panose="020B0502020202020204" pitchFamily="34" charset="0"/>
              </a:rPr>
              <a:t>Second Notice, continued…</a:t>
            </a:r>
          </a:p>
          <a:p>
            <a:pPr algn="just"/>
            <a:endParaRPr lang="en-US" sz="24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000" dirty="0">
                <a:solidFill>
                  <a:srgbClr val="002060"/>
                </a:solidFill>
                <a:latin typeface="Century Gothic" panose="020B0502020202020204" pitchFamily="34" charset="0"/>
              </a:rPr>
              <a:t>Should include a ballot listing on the names of the candidates in alphabetical order.</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Should include an outer envelope with spaces for the owner’s unit number, name and signature.</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Should include a blank inner envelope (owners with more than 1 unit should have an inner envelope for each unit they own).</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Altering or falsifying of a ballot used in a condominium election is punishable as forgery pursuant to Section 831, </a:t>
            </a:r>
            <a:r>
              <a:rPr lang="en-US" sz="2000" u="sng" dirty="0">
                <a:solidFill>
                  <a:srgbClr val="002060"/>
                </a:solidFill>
                <a:latin typeface="Century Gothic" panose="020B0502020202020204" pitchFamily="34" charset="0"/>
              </a:rPr>
              <a:t>Florida</a:t>
            </a:r>
            <a:r>
              <a:rPr lang="en-US" sz="2000" dirty="0">
                <a:solidFill>
                  <a:srgbClr val="002060"/>
                </a:solidFill>
                <a:latin typeface="Century Gothic" panose="020B0502020202020204" pitchFamily="34" charset="0"/>
              </a:rPr>
              <a:t> </a:t>
            </a:r>
            <a:r>
              <a:rPr lang="en-US" sz="2000" u="sng" dirty="0">
                <a:solidFill>
                  <a:srgbClr val="002060"/>
                </a:solidFill>
                <a:latin typeface="Century Gothic" panose="020B0502020202020204" pitchFamily="34" charset="0"/>
              </a:rPr>
              <a:t>Statutes</a:t>
            </a:r>
            <a:r>
              <a:rPr lang="en-US" sz="2000" dirty="0">
                <a:solidFill>
                  <a:srgbClr val="002060"/>
                </a:solidFill>
                <a:latin typeface="Century Gothic" panose="020B0502020202020204" pitchFamily="34" charset="0"/>
              </a:rPr>
              <a:t>. </a:t>
            </a:r>
          </a:p>
          <a:p>
            <a:pPr algn="just"/>
            <a:endParaRPr lang="en-US"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0181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A5C2-67EE-4154-954E-B7B39BB9DAA9}"/>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Elections for condos</a:t>
            </a:r>
            <a:endParaRPr lang="en-US" sz="4000" dirty="0"/>
          </a:p>
        </p:txBody>
      </p:sp>
      <p:sp>
        <p:nvSpPr>
          <p:cNvPr id="3" name="Content Placeholder 2">
            <a:extLst>
              <a:ext uri="{FF2B5EF4-FFF2-40B4-BE49-F238E27FC236}">
                <a16:creationId xmlns:a16="http://schemas.microsoft.com/office/drawing/2014/main" id="{27C5FA08-B745-4E13-80B8-F8EE9D117A68}"/>
              </a:ext>
            </a:extLst>
          </p:cNvPr>
          <p:cNvSpPr>
            <a:spLocks noGrp="1"/>
          </p:cNvSpPr>
          <p:nvPr>
            <p:ph idx="1"/>
          </p:nvPr>
        </p:nvSpPr>
        <p:spPr/>
        <p:txBody>
          <a:bodyPr>
            <a:normAutofit/>
          </a:bodyPr>
          <a:lstStyle/>
          <a:p>
            <a:pPr algn="just"/>
            <a:r>
              <a:rPr lang="en-US" sz="2400" dirty="0">
                <a:solidFill>
                  <a:srgbClr val="002060"/>
                </a:solidFill>
                <a:latin typeface="Century Gothic" panose="020B0502020202020204" pitchFamily="34" charset="0"/>
              </a:rPr>
              <a:t>Quorum…</a:t>
            </a:r>
          </a:p>
          <a:p>
            <a:pPr lvl="1" algn="just">
              <a:buFont typeface="Wingdings" panose="05000000000000000000" pitchFamily="2" charset="2"/>
              <a:buChar char="§"/>
            </a:pPr>
            <a:r>
              <a:rPr lang="en-US" sz="2200" dirty="0">
                <a:solidFill>
                  <a:srgbClr val="002060"/>
                </a:solidFill>
                <a:latin typeface="Century Gothic" panose="020B0502020202020204" pitchFamily="34" charset="0"/>
              </a:rPr>
              <a:t>There is no quorum requirement.  </a:t>
            </a:r>
          </a:p>
          <a:p>
            <a:pPr lvl="1" algn="just">
              <a:buFont typeface="Wingdings" panose="05000000000000000000" pitchFamily="2" charset="2"/>
              <a:buChar char="§"/>
            </a:pPr>
            <a:r>
              <a:rPr lang="en-US" sz="2200" dirty="0">
                <a:solidFill>
                  <a:srgbClr val="002060"/>
                </a:solidFill>
                <a:latin typeface="Century Gothic" panose="020B0502020202020204" pitchFamily="34" charset="0"/>
              </a:rPr>
              <a:t>However, at least 20% of the eligible voters must cast a ballot.  </a:t>
            </a:r>
          </a:p>
        </p:txBody>
      </p:sp>
    </p:spTree>
    <p:extLst>
      <p:ext uri="{BB962C8B-B14F-4D97-AF65-F5344CB8AC3E}">
        <p14:creationId xmlns:p14="http://schemas.microsoft.com/office/powerpoint/2010/main" val="203851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11A6-DFAF-4D75-A005-662844CE78ED}"/>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Elections for condos</a:t>
            </a:r>
            <a:endParaRPr lang="en-US" sz="4000" dirty="0">
              <a:solidFill>
                <a:srgbClr val="002060"/>
              </a:solidFill>
            </a:endParaRPr>
          </a:p>
        </p:txBody>
      </p:sp>
      <p:sp>
        <p:nvSpPr>
          <p:cNvPr id="3" name="Content Placeholder 2">
            <a:extLst>
              <a:ext uri="{FF2B5EF4-FFF2-40B4-BE49-F238E27FC236}">
                <a16:creationId xmlns:a16="http://schemas.microsoft.com/office/drawing/2014/main" id="{3B4C3D86-34CA-47AD-ABCC-505300653E7A}"/>
              </a:ext>
            </a:extLst>
          </p:cNvPr>
          <p:cNvSpPr>
            <a:spLocks noGrp="1"/>
          </p:cNvSpPr>
          <p:nvPr>
            <p:ph idx="1"/>
          </p:nvPr>
        </p:nvSpPr>
        <p:spPr/>
        <p:txBody>
          <a:bodyPr>
            <a:normAutofit/>
          </a:bodyPr>
          <a:lstStyle/>
          <a:p>
            <a:pPr algn="just"/>
            <a:r>
              <a:rPr lang="en-US" sz="2400" dirty="0">
                <a:solidFill>
                  <a:srgbClr val="002060"/>
                </a:solidFill>
                <a:latin typeface="Century Gothic" panose="020B0502020202020204" pitchFamily="34" charset="0"/>
              </a:rPr>
              <a:t>No write-in candidates are permitted.</a:t>
            </a:r>
          </a:p>
          <a:p>
            <a:pPr algn="just"/>
            <a:r>
              <a:rPr lang="en-US" sz="2400" dirty="0">
                <a:solidFill>
                  <a:srgbClr val="002060"/>
                </a:solidFill>
                <a:latin typeface="Century Gothic" panose="020B0502020202020204" pitchFamily="34" charset="0"/>
              </a:rPr>
              <a:t>Once a ballot is submitted, it cannot be rescinded.</a:t>
            </a:r>
          </a:p>
          <a:p>
            <a:pPr algn="just"/>
            <a:r>
              <a:rPr lang="en-US" sz="2400" dirty="0">
                <a:solidFill>
                  <a:srgbClr val="002060"/>
                </a:solidFill>
                <a:latin typeface="Century Gothic" panose="020B0502020202020204" pitchFamily="34" charset="0"/>
              </a:rPr>
              <a:t>The vote count must be visible to all attendees and done by an impartial committee.  </a:t>
            </a:r>
          </a:p>
          <a:p>
            <a:pPr algn="just"/>
            <a:r>
              <a:rPr lang="en-US" sz="2400" dirty="0">
                <a:solidFill>
                  <a:srgbClr val="002060"/>
                </a:solidFill>
                <a:latin typeface="Century Gothic" panose="020B0502020202020204" pitchFamily="34" charset="0"/>
              </a:rPr>
              <a:t>Any mistake on the inner or outer envelope shall be marked as “Disregarded” and not included in the vote count.  </a:t>
            </a:r>
          </a:p>
          <a:p>
            <a:pPr algn="just"/>
            <a:endParaRPr lang="en-US"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6993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3F2F-28AE-4262-9B46-5B65E92DAAD7}"/>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Elections for condos</a:t>
            </a:r>
            <a:endParaRPr lang="en-US" sz="4000" dirty="0">
              <a:solidFill>
                <a:srgbClr val="002060"/>
              </a:solidFill>
            </a:endParaRPr>
          </a:p>
        </p:txBody>
      </p:sp>
      <p:sp>
        <p:nvSpPr>
          <p:cNvPr id="3" name="Content Placeholder 2">
            <a:extLst>
              <a:ext uri="{FF2B5EF4-FFF2-40B4-BE49-F238E27FC236}">
                <a16:creationId xmlns:a16="http://schemas.microsoft.com/office/drawing/2014/main" id="{DA77B6DB-0AD2-42D0-AC58-B3630862075B}"/>
              </a:ext>
            </a:extLst>
          </p:cNvPr>
          <p:cNvSpPr>
            <a:spLocks noGrp="1"/>
          </p:cNvSpPr>
          <p:nvPr>
            <p:ph idx="1"/>
          </p:nvPr>
        </p:nvSpPr>
        <p:spPr/>
        <p:txBody>
          <a:bodyPr>
            <a:normAutofit/>
          </a:bodyPr>
          <a:lstStyle/>
          <a:p>
            <a:pPr algn="just"/>
            <a:r>
              <a:rPr lang="en-US" sz="2400" dirty="0">
                <a:solidFill>
                  <a:srgbClr val="002060"/>
                </a:solidFill>
                <a:latin typeface="Century Gothic" panose="020B0502020202020204" pitchFamily="34" charset="0"/>
              </a:rPr>
              <a:t>In a Condo of more than 10 units, co-owners of a unit may </a:t>
            </a:r>
            <a:r>
              <a:rPr lang="en-US" sz="2400" b="1" u="sng" dirty="0">
                <a:solidFill>
                  <a:srgbClr val="002060"/>
                </a:solidFill>
                <a:latin typeface="Century Gothic" panose="020B0502020202020204" pitchFamily="34" charset="0"/>
              </a:rPr>
              <a:t>not</a:t>
            </a:r>
            <a:r>
              <a:rPr lang="en-US" sz="2400" dirty="0">
                <a:solidFill>
                  <a:srgbClr val="002060"/>
                </a:solidFill>
                <a:latin typeface="Century Gothic" panose="020B0502020202020204" pitchFamily="34" charset="0"/>
              </a:rPr>
              <a:t> serve on the Board unless…</a:t>
            </a:r>
          </a:p>
          <a:p>
            <a:pPr marL="45720" indent="0" algn="just">
              <a:buNone/>
            </a:pPr>
            <a:endParaRPr lang="en-US" sz="2400" dirty="0">
              <a:solidFill>
                <a:srgbClr val="002060"/>
              </a:solidFill>
              <a:latin typeface="Century Gothic" panose="020B0502020202020204" pitchFamily="34" charset="0"/>
            </a:endParaRPr>
          </a:p>
          <a:p>
            <a:pPr marL="1143000" lvl="2" indent="-457200" algn="just">
              <a:buFont typeface="+mj-lt"/>
              <a:buAutoNum type="arabicPeriod"/>
            </a:pPr>
            <a:r>
              <a:rPr lang="en-US" sz="2000" dirty="0">
                <a:solidFill>
                  <a:srgbClr val="002060"/>
                </a:solidFill>
                <a:latin typeface="Century Gothic" panose="020B0502020202020204" pitchFamily="34" charset="0"/>
              </a:rPr>
              <a:t>They own more than 1 unit, or</a:t>
            </a:r>
          </a:p>
          <a:p>
            <a:pPr marL="1143000" lvl="2" indent="-457200" algn="just">
              <a:buFont typeface="+mj-lt"/>
              <a:buAutoNum type="arabicPeriod"/>
            </a:pPr>
            <a:r>
              <a:rPr lang="en-US" sz="2000" dirty="0">
                <a:solidFill>
                  <a:srgbClr val="002060"/>
                </a:solidFill>
                <a:latin typeface="Century Gothic" panose="020B0502020202020204" pitchFamily="34" charset="0"/>
              </a:rPr>
              <a:t>There are not enough eligible candidates </a:t>
            </a:r>
          </a:p>
        </p:txBody>
      </p:sp>
    </p:spTree>
    <p:extLst>
      <p:ext uri="{BB962C8B-B14F-4D97-AF65-F5344CB8AC3E}">
        <p14:creationId xmlns:p14="http://schemas.microsoft.com/office/powerpoint/2010/main" val="249539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23F3-E0B9-462B-838F-2D0FCB10781B}"/>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Compensation (or lack thereof)</a:t>
            </a:r>
          </a:p>
        </p:txBody>
      </p:sp>
      <p:sp>
        <p:nvSpPr>
          <p:cNvPr id="3" name="Content Placeholder 2">
            <a:extLst>
              <a:ext uri="{FF2B5EF4-FFF2-40B4-BE49-F238E27FC236}">
                <a16:creationId xmlns:a16="http://schemas.microsoft.com/office/drawing/2014/main" id="{3CC923F6-6C6C-4589-BD88-26AD7BCC94E6}"/>
              </a:ext>
            </a:extLst>
          </p:cNvPr>
          <p:cNvSpPr>
            <a:spLocks noGrp="1"/>
          </p:cNvSpPr>
          <p:nvPr>
            <p:ph idx="1"/>
          </p:nvPr>
        </p:nvSpPr>
        <p:spPr/>
        <p:txBody>
          <a:bodyPr>
            <a:normAutofit/>
          </a:bodyPr>
          <a:lstStyle/>
          <a:p>
            <a:pPr algn="just"/>
            <a:r>
              <a:rPr lang="en-US" sz="2200" dirty="0">
                <a:solidFill>
                  <a:srgbClr val="002060"/>
                </a:solidFill>
                <a:latin typeface="Century Gothic" panose="020B0502020202020204" pitchFamily="34" charset="0"/>
              </a:rPr>
              <a:t>Unless otherwise stated in the governing documents, the Board shall serve without compensation. </a:t>
            </a:r>
          </a:p>
          <a:p>
            <a:pPr lvl="1" algn="just"/>
            <a:r>
              <a:rPr lang="en-US" sz="2200" dirty="0">
                <a:solidFill>
                  <a:srgbClr val="002060"/>
                </a:solidFill>
                <a:latin typeface="Century Gothic" panose="020B0502020202020204" pitchFamily="34" charset="0"/>
              </a:rPr>
              <a:t>The same applies for committee members.  </a:t>
            </a:r>
          </a:p>
          <a:p>
            <a:pPr marL="45720" indent="0" algn="just">
              <a:buNone/>
            </a:pPr>
            <a:endParaRPr lang="en-US" sz="2200" dirty="0">
              <a:solidFill>
                <a:srgbClr val="002060"/>
              </a:solidFill>
              <a:latin typeface="Century Gothic" panose="020B0502020202020204" pitchFamily="34" charset="0"/>
            </a:endParaRPr>
          </a:p>
          <a:p>
            <a:pPr algn="just"/>
            <a:r>
              <a:rPr lang="en-US" sz="2200" dirty="0">
                <a:solidFill>
                  <a:srgbClr val="002060"/>
                </a:solidFill>
                <a:latin typeface="Century Gothic" panose="020B0502020202020204" pitchFamily="34" charset="0"/>
              </a:rPr>
              <a:t>BUT you can accept goodies received at trade shows, educational events, etc.</a:t>
            </a:r>
          </a:p>
          <a:p>
            <a:pPr algn="just"/>
            <a:endParaRPr lang="en-US"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19287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D8A7-64B9-46A8-A719-FB7A4F57C02F}"/>
              </a:ext>
            </a:extLst>
          </p:cNvPr>
          <p:cNvSpPr>
            <a:spLocks noGrp="1"/>
          </p:cNvSpPr>
          <p:nvPr>
            <p:ph type="title"/>
          </p:nvPr>
        </p:nvSpPr>
        <p:spPr>
          <a:xfrm>
            <a:off x="1295400" y="357051"/>
            <a:ext cx="9601200" cy="766354"/>
          </a:xfrm>
        </p:spPr>
        <p:txBody>
          <a:bodyPr/>
          <a:lstStyle/>
          <a:p>
            <a:pPr algn="ctr"/>
            <a:r>
              <a:rPr lang="en-US" sz="3200" dirty="0">
                <a:solidFill>
                  <a:srgbClr val="002060"/>
                </a:solidFill>
                <a:latin typeface="Century Gothic" panose="020B0502020202020204" pitchFamily="34" charset="0"/>
              </a:rPr>
              <a:t>Elections for condos</a:t>
            </a:r>
            <a:endParaRPr lang="en-US" dirty="0"/>
          </a:p>
        </p:txBody>
      </p:sp>
      <p:sp>
        <p:nvSpPr>
          <p:cNvPr id="3" name="Content Placeholder 2">
            <a:extLst>
              <a:ext uri="{FF2B5EF4-FFF2-40B4-BE49-F238E27FC236}">
                <a16:creationId xmlns:a16="http://schemas.microsoft.com/office/drawing/2014/main" id="{BC83BE78-E77E-4E26-B73D-73283BFDA388}"/>
              </a:ext>
            </a:extLst>
          </p:cNvPr>
          <p:cNvSpPr>
            <a:spLocks noGrp="1"/>
          </p:cNvSpPr>
          <p:nvPr>
            <p:ph idx="1"/>
          </p:nvPr>
        </p:nvSpPr>
        <p:spPr>
          <a:xfrm>
            <a:off x="1295400" y="1602377"/>
            <a:ext cx="9601200" cy="4114800"/>
          </a:xfrm>
        </p:spPr>
        <p:txBody>
          <a:bodyPr/>
          <a:lstStyle/>
          <a:p>
            <a:pPr marL="45720" indent="0">
              <a:buNone/>
            </a:pPr>
            <a:r>
              <a:rPr lang="en-US" sz="2400" u="sng" dirty="0">
                <a:solidFill>
                  <a:srgbClr val="002060"/>
                </a:solidFill>
                <a:latin typeface="Century Gothic" panose="020B0502020202020204" pitchFamily="34" charset="0"/>
              </a:rPr>
              <a:t>Term Limit</a:t>
            </a:r>
          </a:p>
          <a:p>
            <a:r>
              <a:rPr lang="en-US" dirty="0">
                <a:solidFill>
                  <a:srgbClr val="002060"/>
                </a:solidFill>
                <a:latin typeface="Century Gothic" panose="020B0502020202020204" pitchFamily="34" charset="0"/>
              </a:rPr>
              <a:t>A Board Member may not serve more than 8 consecutive years unless…</a:t>
            </a:r>
          </a:p>
          <a:p>
            <a:pPr lvl="1"/>
            <a:r>
              <a:rPr lang="en-US" dirty="0">
                <a:solidFill>
                  <a:srgbClr val="002060"/>
                </a:solidFill>
                <a:latin typeface="Century Gothic" panose="020B0502020202020204" pitchFamily="34" charset="0"/>
              </a:rPr>
              <a:t>Approved by an affirmative vote of 2/3 of all owners, or</a:t>
            </a:r>
          </a:p>
          <a:p>
            <a:pPr lvl="1"/>
            <a:r>
              <a:rPr lang="en-US" dirty="0">
                <a:solidFill>
                  <a:srgbClr val="002060"/>
                </a:solidFill>
                <a:latin typeface="Century Gothic" panose="020B0502020202020204" pitchFamily="34" charset="0"/>
              </a:rPr>
              <a:t>There are not enough eligible candidates to fill the vacancies </a:t>
            </a:r>
          </a:p>
          <a:p>
            <a:pPr lvl="1"/>
            <a:endParaRPr lang="en-US" dirty="0">
              <a:solidFill>
                <a:srgbClr val="002060"/>
              </a:solidFill>
              <a:latin typeface="Century Gothic" panose="020B0502020202020204" pitchFamily="34" charset="0"/>
            </a:endParaRPr>
          </a:p>
          <a:p>
            <a:r>
              <a:rPr lang="en-US" dirty="0">
                <a:solidFill>
                  <a:srgbClr val="002060"/>
                </a:solidFill>
                <a:latin typeface="Century Gothic" panose="020B0502020202020204" pitchFamily="34" charset="0"/>
              </a:rPr>
              <a:t>Only board service that occurs on or after July 1, 2018 may be used when calculating a board member’s term limit.</a:t>
            </a:r>
          </a:p>
          <a:p>
            <a:pPr lvl="1"/>
            <a:r>
              <a:rPr lang="en-US" dirty="0">
                <a:solidFill>
                  <a:srgbClr val="002060"/>
                </a:solidFill>
                <a:latin typeface="Century Gothic" panose="020B0502020202020204" pitchFamily="34" charset="0"/>
              </a:rPr>
              <a:t>Section 718.112(2)(d)2</a:t>
            </a:r>
          </a:p>
          <a:p>
            <a:pPr marL="45720" indent="0">
              <a:buNone/>
            </a:pPr>
            <a:endParaRPr lang="en-US" dirty="0"/>
          </a:p>
        </p:txBody>
      </p:sp>
    </p:spTree>
    <p:extLst>
      <p:ext uri="{BB962C8B-B14F-4D97-AF65-F5344CB8AC3E}">
        <p14:creationId xmlns:p14="http://schemas.microsoft.com/office/powerpoint/2010/main" val="21271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276F-D63F-4582-B936-1EB273539C03}"/>
              </a:ext>
            </a:extLst>
          </p:cNvPr>
          <p:cNvSpPr>
            <a:spLocks noGrp="1"/>
          </p:cNvSpPr>
          <p:nvPr>
            <p:ph type="title"/>
          </p:nvPr>
        </p:nvSpPr>
        <p:spPr>
          <a:xfrm>
            <a:off x="1295400" y="478971"/>
            <a:ext cx="9601200" cy="705394"/>
          </a:xfrm>
        </p:spPr>
        <p:txBody>
          <a:bodyPr>
            <a:normAutofit/>
          </a:bodyPr>
          <a:lstStyle/>
          <a:p>
            <a:pPr algn="ctr"/>
            <a:r>
              <a:rPr lang="en-US" sz="4000" dirty="0">
                <a:solidFill>
                  <a:srgbClr val="002060"/>
                </a:solidFill>
                <a:latin typeface="Century Gothic" panose="020B0502020202020204" pitchFamily="34" charset="0"/>
              </a:rPr>
              <a:t>RUNOFF ELECTION </a:t>
            </a:r>
          </a:p>
        </p:txBody>
      </p:sp>
      <p:sp>
        <p:nvSpPr>
          <p:cNvPr id="3" name="Content Placeholder 2">
            <a:extLst>
              <a:ext uri="{FF2B5EF4-FFF2-40B4-BE49-F238E27FC236}">
                <a16:creationId xmlns:a16="http://schemas.microsoft.com/office/drawing/2014/main" id="{2F88A5E3-4F22-4490-BBB5-371446F5CA1C}"/>
              </a:ext>
            </a:extLst>
          </p:cNvPr>
          <p:cNvSpPr>
            <a:spLocks noGrp="1"/>
          </p:cNvSpPr>
          <p:nvPr>
            <p:ph idx="1"/>
          </p:nvPr>
        </p:nvSpPr>
        <p:spPr>
          <a:xfrm>
            <a:off x="1295400" y="1384663"/>
            <a:ext cx="9601200" cy="4558937"/>
          </a:xfrm>
        </p:spPr>
        <p:txBody>
          <a:bodyPr>
            <a:normAutofit/>
          </a:bodyPr>
          <a:lstStyle/>
          <a:p>
            <a:pPr algn="just"/>
            <a:r>
              <a:rPr lang="en-US" sz="2400" dirty="0">
                <a:solidFill>
                  <a:srgbClr val="002060"/>
                </a:solidFill>
                <a:latin typeface="Century Gothic" panose="020B0502020202020204" pitchFamily="34" charset="0"/>
              </a:rPr>
              <a:t>What if there is a tie between two (or more) candidates running for the Board?  The following applies for both HOAs and Condos…</a:t>
            </a:r>
          </a:p>
          <a:p>
            <a:pPr algn="just"/>
            <a:endParaRPr lang="en-US" sz="2400" dirty="0">
              <a:solidFill>
                <a:srgbClr val="002060"/>
              </a:solidFill>
              <a:latin typeface="Century Gothic" panose="020B0502020202020204" pitchFamily="34" charset="0"/>
            </a:endParaRPr>
          </a:p>
          <a:p>
            <a:pPr lvl="1" algn="just"/>
            <a:r>
              <a:rPr lang="en-US" sz="2200" dirty="0">
                <a:solidFill>
                  <a:srgbClr val="002060"/>
                </a:solidFill>
                <a:latin typeface="Century Gothic" panose="020B0502020202020204" pitchFamily="34" charset="0"/>
              </a:rPr>
              <a:t>The Association must conduct a runoff election between those who received the tie vote at the election. </a:t>
            </a:r>
          </a:p>
          <a:p>
            <a:pPr lvl="1" algn="just"/>
            <a:r>
              <a:rPr lang="en-US" sz="2200" dirty="0">
                <a:solidFill>
                  <a:srgbClr val="002060"/>
                </a:solidFill>
                <a:latin typeface="Century Gothic" panose="020B0502020202020204" pitchFamily="34" charset="0"/>
              </a:rPr>
              <a:t>The runoff election must be held no sooner than 21 days and no longer than 30 days after the original election.</a:t>
            </a:r>
          </a:p>
          <a:p>
            <a:pPr lvl="1" algn="just"/>
            <a:r>
              <a:rPr lang="en-US" sz="2200" dirty="0">
                <a:solidFill>
                  <a:srgbClr val="002060"/>
                </a:solidFill>
                <a:latin typeface="Century Gothic" panose="020B0502020202020204" pitchFamily="34" charset="0"/>
              </a:rPr>
              <a:t>Notice must be sent within 7 days from the original election and must include a ballot and envelopes. </a:t>
            </a:r>
          </a:p>
          <a:p>
            <a:endParaRPr lang="en-US"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50176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FBF4-99E3-497D-891B-7DDA8FB05558}"/>
              </a:ext>
            </a:extLst>
          </p:cNvPr>
          <p:cNvSpPr>
            <a:spLocks noGrp="1"/>
          </p:cNvSpPr>
          <p:nvPr>
            <p:ph type="title"/>
          </p:nvPr>
        </p:nvSpPr>
        <p:spPr>
          <a:xfrm>
            <a:off x="1295400" y="452844"/>
            <a:ext cx="9601200" cy="679269"/>
          </a:xfrm>
        </p:spPr>
        <p:txBody>
          <a:bodyPr>
            <a:normAutofit/>
          </a:bodyPr>
          <a:lstStyle/>
          <a:p>
            <a:pPr algn="ctr"/>
            <a:r>
              <a:rPr lang="en-US" sz="3600" dirty="0">
                <a:solidFill>
                  <a:srgbClr val="002060"/>
                </a:solidFill>
                <a:latin typeface="Century Gothic" panose="020B0502020202020204" pitchFamily="34" charset="0"/>
              </a:rPr>
              <a:t>Electronic voting</a:t>
            </a:r>
            <a:endParaRPr lang="en-US" sz="3600" dirty="0"/>
          </a:p>
        </p:txBody>
      </p:sp>
      <p:pic>
        <p:nvPicPr>
          <p:cNvPr id="2050" name="Picture 2" descr="30 Voting Memes That Will Remind You To Exercise Your Rights -  SayingImages.com">
            <a:extLst>
              <a:ext uri="{FF2B5EF4-FFF2-40B4-BE49-F238E27FC236}">
                <a16:creationId xmlns:a16="http://schemas.microsoft.com/office/drawing/2014/main" id="{88A2A245-CF22-4C26-85CE-1F026C3AB2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7988" y="1409700"/>
            <a:ext cx="6296025" cy="4297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3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2CB1-F9AA-4A30-864E-F7443726802A}"/>
              </a:ext>
            </a:extLst>
          </p:cNvPr>
          <p:cNvSpPr>
            <a:spLocks noGrp="1"/>
          </p:cNvSpPr>
          <p:nvPr>
            <p:ph type="title"/>
          </p:nvPr>
        </p:nvSpPr>
        <p:spPr>
          <a:xfrm>
            <a:off x="1295400" y="381000"/>
            <a:ext cx="9601200" cy="879629"/>
          </a:xfrm>
        </p:spPr>
        <p:txBody>
          <a:bodyPr anchor="t">
            <a:normAutofit/>
          </a:bodyPr>
          <a:lstStyle/>
          <a:p>
            <a:pPr algn="ctr"/>
            <a:r>
              <a:rPr lang="en-US" sz="4000" dirty="0">
                <a:solidFill>
                  <a:srgbClr val="002060"/>
                </a:solidFill>
                <a:latin typeface="Century Gothic" panose="020B0502020202020204" pitchFamily="34" charset="0"/>
              </a:rPr>
              <a:t>Electronic voting</a:t>
            </a:r>
            <a:endParaRPr lang="en-US" sz="4000" dirty="0"/>
          </a:p>
        </p:txBody>
      </p:sp>
      <p:sp>
        <p:nvSpPr>
          <p:cNvPr id="3" name="Content Placeholder 2">
            <a:extLst>
              <a:ext uri="{FF2B5EF4-FFF2-40B4-BE49-F238E27FC236}">
                <a16:creationId xmlns:a16="http://schemas.microsoft.com/office/drawing/2014/main" id="{C6C30C39-F013-4A95-B893-8EB93B066A0A}"/>
              </a:ext>
            </a:extLst>
          </p:cNvPr>
          <p:cNvSpPr>
            <a:spLocks noGrp="1"/>
          </p:cNvSpPr>
          <p:nvPr>
            <p:ph idx="1"/>
          </p:nvPr>
        </p:nvSpPr>
        <p:spPr>
          <a:xfrm>
            <a:off x="1295400" y="1695635"/>
            <a:ext cx="9601200" cy="4247965"/>
          </a:xfrm>
        </p:spPr>
        <p:txBody>
          <a:bodyPr>
            <a:normAutofit/>
          </a:bodyPr>
          <a:lstStyle/>
          <a:p>
            <a:pPr algn="just"/>
            <a:r>
              <a:rPr lang="en-US" dirty="0">
                <a:solidFill>
                  <a:srgbClr val="002060"/>
                </a:solidFill>
                <a:latin typeface="Century Gothic" panose="020B0502020202020204" pitchFamily="34" charset="0"/>
              </a:rPr>
              <a:t>Section 718.128 (Condo) and Section 720.317 (HOA)</a:t>
            </a:r>
          </a:p>
          <a:p>
            <a:pPr algn="just"/>
            <a:r>
              <a:rPr lang="en-US" dirty="0">
                <a:solidFill>
                  <a:srgbClr val="002060"/>
                </a:solidFill>
                <a:latin typeface="Century Gothic" panose="020B0502020202020204" pitchFamily="34" charset="0"/>
              </a:rPr>
              <a:t>An Association may conduct elections and other owner votes through an Internet-based online voting system.</a:t>
            </a:r>
          </a:p>
          <a:p>
            <a:pPr algn="just"/>
            <a:r>
              <a:rPr lang="en-US" dirty="0">
                <a:solidFill>
                  <a:srgbClr val="002060"/>
                </a:solidFill>
                <a:latin typeface="Century Gothic" panose="020B0502020202020204" pitchFamily="34" charset="0"/>
              </a:rPr>
              <a:t>An Association must adopt rules and regulations through a </a:t>
            </a:r>
            <a:r>
              <a:rPr lang="en-US" u="sng" dirty="0">
                <a:solidFill>
                  <a:srgbClr val="002060"/>
                </a:solidFill>
                <a:latin typeface="Century Gothic" panose="020B0502020202020204" pitchFamily="34" charset="0"/>
              </a:rPr>
              <a:t>Board Resolution</a:t>
            </a:r>
            <a:r>
              <a:rPr lang="en-US" dirty="0">
                <a:solidFill>
                  <a:srgbClr val="002060"/>
                </a:solidFill>
                <a:latin typeface="Century Gothic" panose="020B0502020202020204" pitchFamily="34" charset="0"/>
              </a:rPr>
              <a:t>.</a:t>
            </a:r>
          </a:p>
          <a:p>
            <a:pPr algn="just"/>
            <a:r>
              <a:rPr lang="en-US" dirty="0">
                <a:solidFill>
                  <a:srgbClr val="002060"/>
                </a:solidFill>
                <a:latin typeface="Century Gothic" panose="020B0502020202020204" pitchFamily="34" charset="0"/>
              </a:rPr>
              <a:t>Written notice of a meeting at which the resolution will be considered must be mailed, delivered, or electronically transmitted to owners and posted conspicuously at least 14 days before the meeting.</a:t>
            </a:r>
          </a:p>
        </p:txBody>
      </p:sp>
    </p:spTree>
    <p:extLst>
      <p:ext uri="{BB962C8B-B14F-4D97-AF65-F5344CB8AC3E}">
        <p14:creationId xmlns:p14="http://schemas.microsoft.com/office/powerpoint/2010/main" val="159125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D479-2B04-4C24-8B00-437FA7826EBD}"/>
              </a:ext>
            </a:extLst>
          </p:cNvPr>
          <p:cNvSpPr>
            <a:spLocks noGrp="1"/>
          </p:cNvSpPr>
          <p:nvPr>
            <p:ph type="title"/>
          </p:nvPr>
        </p:nvSpPr>
        <p:spPr>
          <a:xfrm>
            <a:off x="1295400" y="342900"/>
            <a:ext cx="9601200" cy="965783"/>
          </a:xfrm>
        </p:spPr>
        <p:txBody>
          <a:bodyPr>
            <a:normAutofit/>
          </a:bodyPr>
          <a:lstStyle/>
          <a:p>
            <a:pPr algn="ctr"/>
            <a:r>
              <a:rPr lang="en-US" sz="4000" dirty="0">
                <a:solidFill>
                  <a:srgbClr val="002060"/>
                </a:solidFill>
                <a:latin typeface="Century Gothic" panose="020B0502020202020204" pitchFamily="34" charset="0"/>
              </a:rPr>
              <a:t>Electronic voting</a:t>
            </a:r>
          </a:p>
        </p:txBody>
      </p:sp>
      <p:sp>
        <p:nvSpPr>
          <p:cNvPr id="3" name="Content Placeholder 2">
            <a:extLst>
              <a:ext uri="{FF2B5EF4-FFF2-40B4-BE49-F238E27FC236}">
                <a16:creationId xmlns:a16="http://schemas.microsoft.com/office/drawing/2014/main" id="{7431453D-C97F-4C62-A167-F4F2DDA729B6}"/>
              </a:ext>
            </a:extLst>
          </p:cNvPr>
          <p:cNvSpPr>
            <a:spLocks noGrp="1"/>
          </p:cNvSpPr>
          <p:nvPr>
            <p:ph idx="1"/>
          </p:nvPr>
        </p:nvSpPr>
        <p:spPr>
          <a:xfrm>
            <a:off x="1295400" y="1577130"/>
            <a:ext cx="9601200" cy="4366470"/>
          </a:xfrm>
        </p:spPr>
        <p:txBody>
          <a:bodyPr/>
          <a:lstStyle/>
          <a:p>
            <a:pPr algn="just"/>
            <a:r>
              <a:rPr lang="en-US" sz="2400" dirty="0">
                <a:solidFill>
                  <a:srgbClr val="002060"/>
                </a:solidFill>
                <a:latin typeface="Century Gothic" panose="020B0502020202020204" pitchFamily="34" charset="0"/>
              </a:rPr>
              <a:t>The Board Resolution must</a:t>
            </a:r>
            <a:r>
              <a:rPr lang="en-US" dirty="0">
                <a:solidFill>
                  <a:srgbClr val="002060"/>
                </a:solidFill>
                <a:latin typeface="Century Gothic" panose="020B0502020202020204" pitchFamily="34" charset="0"/>
              </a:rPr>
              <a:t>:</a:t>
            </a:r>
          </a:p>
          <a:p>
            <a:pPr algn="just"/>
            <a:endParaRPr lang="en-US" dirty="0">
              <a:solidFill>
                <a:srgbClr val="002060"/>
              </a:solidFill>
              <a:latin typeface="Century Gothic" panose="020B0502020202020204" pitchFamily="34" charset="0"/>
            </a:endParaRPr>
          </a:p>
          <a:p>
            <a:pPr lvl="1" algn="just">
              <a:buFont typeface="Wingdings" panose="05000000000000000000" pitchFamily="2" charset="2"/>
              <a:buChar char="§"/>
            </a:pPr>
            <a:r>
              <a:rPr lang="en-US" sz="2000" dirty="0">
                <a:solidFill>
                  <a:srgbClr val="002060"/>
                </a:solidFill>
                <a:latin typeface="Century Gothic" panose="020B0502020202020204" pitchFamily="34" charset="0"/>
              </a:rPr>
              <a:t>Provide that members receive notice of the opportunity to vote through an online system.</a:t>
            </a:r>
          </a:p>
          <a:p>
            <a:pPr lvl="1" algn="just">
              <a:buFont typeface="Wingdings" panose="05000000000000000000" pitchFamily="2" charset="2"/>
              <a:buChar char="§"/>
            </a:pPr>
            <a:endParaRPr lang="en-US" sz="20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000" dirty="0">
                <a:solidFill>
                  <a:srgbClr val="002060"/>
                </a:solidFill>
                <a:latin typeface="Century Gothic" panose="020B0502020202020204" pitchFamily="34" charset="0"/>
              </a:rPr>
              <a:t>Establish reasonable procedures and deadlines for members to consent in writing.</a:t>
            </a:r>
          </a:p>
          <a:p>
            <a:pPr lvl="1" algn="just">
              <a:buFont typeface="Wingdings" panose="05000000000000000000" pitchFamily="2" charset="2"/>
              <a:buChar char="§"/>
            </a:pPr>
            <a:endParaRPr lang="en-US" sz="20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000" dirty="0">
                <a:solidFill>
                  <a:srgbClr val="002060"/>
                </a:solidFill>
                <a:latin typeface="Century Gothic" panose="020B0502020202020204" pitchFamily="34" charset="0"/>
              </a:rPr>
              <a:t>Establish reasonable procedures and deadlines for members to opt-out.</a:t>
            </a:r>
          </a:p>
          <a:p>
            <a:pPr marL="45720" indent="0">
              <a:buNone/>
            </a:pPr>
            <a:endParaRPr lang="en-US" dirty="0"/>
          </a:p>
        </p:txBody>
      </p:sp>
    </p:spTree>
    <p:extLst>
      <p:ext uri="{BB962C8B-B14F-4D97-AF65-F5344CB8AC3E}">
        <p14:creationId xmlns:p14="http://schemas.microsoft.com/office/powerpoint/2010/main" val="246781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FE9A-DD33-4616-B8DF-877602DB088F}"/>
              </a:ext>
            </a:extLst>
          </p:cNvPr>
          <p:cNvSpPr>
            <a:spLocks noGrp="1"/>
          </p:cNvSpPr>
          <p:nvPr>
            <p:ph type="title"/>
          </p:nvPr>
        </p:nvSpPr>
        <p:spPr>
          <a:xfrm>
            <a:off x="1295400" y="374467"/>
            <a:ext cx="9601200" cy="896983"/>
          </a:xfrm>
        </p:spPr>
        <p:txBody>
          <a:bodyPr>
            <a:normAutofit/>
          </a:bodyPr>
          <a:lstStyle/>
          <a:p>
            <a:pPr algn="ctr"/>
            <a:r>
              <a:rPr lang="en-US" sz="4000" dirty="0">
                <a:solidFill>
                  <a:srgbClr val="002060"/>
                </a:solidFill>
                <a:latin typeface="Century Gothic" panose="020B0502020202020204" pitchFamily="34" charset="0"/>
              </a:rPr>
              <a:t>Electronic voting</a:t>
            </a:r>
            <a:endParaRPr lang="en-US" sz="40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98EBD3A3-874C-4B5C-9D38-B21B39ED64C5}"/>
              </a:ext>
            </a:extLst>
          </p:cNvPr>
          <p:cNvSpPr>
            <a:spLocks noGrp="1"/>
          </p:cNvSpPr>
          <p:nvPr>
            <p:ph idx="1"/>
          </p:nvPr>
        </p:nvSpPr>
        <p:spPr>
          <a:xfrm>
            <a:off x="1295400" y="1497874"/>
            <a:ext cx="9601200" cy="4445726"/>
          </a:xfrm>
        </p:spPr>
        <p:txBody>
          <a:bodyPr/>
          <a:lstStyle/>
          <a:p>
            <a:pPr algn="just"/>
            <a:r>
              <a:rPr lang="en-US" sz="2400" dirty="0">
                <a:solidFill>
                  <a:srgbClr val="002060"/>
                </a:solidFill>
                <a:latin typeface="Century Gothic" panose="020B0502020202020204" pitchFamily="34" charset="0"/>
              </a:rPr>
              <a:t>The online system must be able to:</a:t>
            </a:r>
          </a:p>
          <a:p>
            <a:pPr algn="just"/>
            <a:endParaRPr lang="en-US" dirty="0">
              <a:solidFill>
                <a:srgbClr val="002060"/>
              </a:solidFill>
              <a:latin typeface="Century Gothic" panose="020B0502020202020204" pitchFamily="34" charset="0"/>
            </a:endParaRPr>
          </a:p>
          <a:p>
            <a:pPr lvl="1" algn="just">
              <a:buFont typeface="Wingdings" panose="05000000000000000000" pitchFamily="2" charset="2"/>
              <a:buChar char="§"/>
            </a:pPr>
            <a:r>
              <a:rPr lang="en-US" sz="2000" dirty="0">
                <a:solidFill>
                  <a:srgbClr val="002060"/>
                </a:solidFill>
                <a:latin typeface="Century Gothic" panose="020B0502020202020204" pitchFamily="34" charset="0"/>
              </a:rPr>
              <a:t>Store votes</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Provide receipts </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Authenticate the owner’s identity</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Ensure the secrecy and integrity of each ballot</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Confirm, at least 14 days before the voting deadline, that the owner’s electronic device can successfully communicate with the online voting system</a:t>
            </a:r>
          </a:p>
        </p:txBody>
      </p:sp>
    </p:spTree>
    <p:extLst>
      <p:ext uri="{BB962C8B-B14F-4D97-AF65-F5344CB8AC3E}">
        <p14:creationId xmlns:p14="http://schemas.microsoft.com/office/powerpoint/2010/main" val="198034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9055-F7B0-4035-B921-6B2F256E5E2A}"/>
              </a:ext>
            </a:extLst>
          </p:cNvPr>
          <p:cNvSpPr>
            <a:spLocks noGrp="1"/>
          </p:cNvSpPr>
          <p:nvPr>
            <p:ph type="title"/>
          </p:nvPr>
        </p:nvSpPr>
        <p:spPr>
          <a:xfrm>
            <a:off x="1295400" y="381000"/>
            <a:ext cx="9601200" cy="817485"/>
          </a:xfrm>
        </p:spPr>
        <p:txBody>
          <a:bodyPr>
            <a:normAutofit/>
          </a:bodyPr>
          <a:lstStyle/>
          <a:p>
            <a:pPr algn="ctr"/>
            <a:r>
              <a:rPr lang="en-US" sz="4000" dirty="0">
                <a:solidFill>
                  <a:srgbClr val="002060"/>
                </a:solidFill>
                <a:latin typeface="Century Gothic" panose="020B0502020202020204" pitchFamily="34" charset="0"/>
              </a:rPr>
              <a:t>STAY WITH ME</a:t>
            </a:r>
          </a:p>
        </p:txBody>
      </p:sp>
      <p:pic>
        <p:nvPicPr>
          <p:cNvPr id="4" name="Content Placeholder 9">
            <a:extLst>
              <a:ext uri="{FF2B5EF4-FFF2-40B4-BE49-F238E27FC236}">
                <a16:creationId xmlns:a16="http://schemas.microsoft.com/office/drawing/2014/main" id="{699889F0-5EAE-4552-92C0-917B49ADF3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7160" y="1651248"/>
            <a:ext cx="4297680" cy="4365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62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E0CD-CB4E-42A6-BCE2-BA07BB9B3DC9}"/>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RECALLS</a:t>
            </a:r>
          </a:p>
        </p:txBody>
      </p:sp>
      <p:sp>
        <p:nvSpPr>
          <p:cNvPr id="3" name="Content Placeholder 2">
            <a:extLst>
              <a:ext uri="{FF2B5EF4-FFF2-40B4-BE49-F238E27FC236}">
                <a16:creationId xmlns:a16="http://schemas.microsoft.com/office/drawing/2014/main" id="{20EF9DCD-1783-47B9-A72B-0E3A636B66A4}"/>
              </a:ext>
            </a:extLst>
          </p:cNvPr>
          <p:cNvSpPr>
            <a:spLocks noGrp="1"/>
          </p:cNvSpPr>
          <p:nvPr>
            <p:ph idx="1"/>
          </p:nvPr>
        </p:nvSpPr>
        <p:spPr/>
        <p:txBody>
          <a:bodyPr>
            <a:normAutofit/>
          </a:bodyPr>
          <a:lstStyle/>
          <a:p>
            <a:pPr algn="just"/>
            <a:r>
              <a:rPr lang="en-US" sz="2400" dirty="0">
                <a:solidFill>
                  <a:srgbClr val="002060"/>
                </a:solidFill>
                <a:latin typeface="Century Gothic" panose="020B0502020202020204" pitchFamily="34" charset="0"/>
              </a:rPr>
              <a:t>Any member of the Board may be recalled and removed from office </a:t>
            </a:r>
            <a:r>
              <a:rPr lang="en-US" sz="2400" b="1" u="sng" dirty="0">
                <a:solidFill>
                  <a:srgbClr val="002060"/>
                </a:solidFill>
                <a:latin typeface="Century Gothic" panose="020B0502020202020204" pitchFamily="34" charset="0"/>
              </a:rPr>
              <a:t>with or without</a:t>
            </a:r>
            <a:r>
              <a:rPr lang="en-US" sz="2400" dirty="0">
                <a:solidFill>
                  <a:srgbClr val="002060"/>
                </a:solidFill>
                <a:latin typeface="Century Gothic" panose="020B0502020202020204" pitchFamily="34" charset="0"/>
              </a:rPr>
              <a:t> cause by the vote or written agreement of a majority of the total voting interests.</a:t>
            </a:r>
          </a:p>
          <a:p>
            <a:pPr algn="just"/>
            <a:endParaRPr lang="en-US" sz="2400" dirty="0">
              <a:solidFill>
                <a:srgbClr val="002060"/>
              </a:solidFill>
              <a:latin typeface="Century Gothic" panose="020B0502020202020204" pitchFamily="34" charset="0"/>
            </a:endParaRPr>
          </a:p>
          <a:p>
            <a:pPr algn="just"/>
            <a:r>
              <a:rPr lang="en-US" sz="2400" dirty="0">
                <a:solidFill>
                  <a:srgbClr val="002060"/>
                </a:solidFill>
                <a:latin typeface="Century Gothic" panose="020B0502020202020204" pitchFamily="34" charset="0"/>
              </a:rPr>
              <a:t>The owners seeking the recall do not have to provide a reason, but they must follow Florida Statutes and applicable administrative rules.</a:t>
            </a:r>
          </a:p>
          <a:p>
            <a:pPr algn="just"/>
            <a:endParaRPr lang="en-US"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2949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9CC7-F66C-42E6-9901-4FF41F55A980}"/>
              </a:ext>
            </a:extLst>
          </p:cNvPr>
          <p:cNvSpPr>
            <a:spLocks noGrp="1"/>
          </p:cNvSpPr>
          <p:nvPr>
            <p:ph type="title"/>
          </p:nvPr>
        </p:nvSpPr>
        <p:spPr>
          <a:xfrm>
            <a:off x="1295400" y="365759"/>
            <a:ext cx="9601200" cy="905691"/>
          </a:xfrm>
        </p:spPr>
        <p:txBody>
          <a:bodyPr>
            <a:normAutofit/>
          </a:bodyPr>
          <a:lstStyle/>
          <a:p>
            <a:pPr algn="ctr"/>
            <a:r>
              <a:rPr lang="en-US" sz="4000" dirty="0">
                <a:solidFill>
                  <a:srgbClr val="002060"/>
                </a:solidFill>
                <a:latin typeface="Century Gothic" panose="020B0502020202020204" pitchFamily="34" charset="0"/>
              </a:rPr>
              <a:t>RECALLS</a:t>
            </a:r>
            <a:endParaRPr lang="en-US" sz="4000" dirty="0">
              <a:solidFill>
                <a:srgbClr val="002060"/>
              </a:solidFill>
            </a:endParaRPr>
          </a:p>
        </p:txBody>
      </p:sp>
      <p:sp>
        <p:nvSpPr>
          <p:cNvPr id="3" name="Content Placeholder 2">
            <a:extLst>
              <a:ext uri="{FF2B5EF4-FFF2-40B4-BE49-F238E27FC236}">
                <a16:creationId xmlns:a16="http://schemas.microsoft.com/office/drawing/2014/main" id="{FC316004-6359-4783-B3AD-A1B5C9FA4A35}"/>
              </a:ext>
            </a:extLst>
          </p:cNvPr>
          <p:cNvSpPr>
            <a:spLocks noGrp="1"/>
          </p:cNvSpPr>
          <p:nvPr>
            <p:ph idx="1"/>
          </p:nvPr>
        </p:nvSpPr>
        <p:spPr>
          <a:xfrm>
            <a:off x="1295400" y="1584960"/>
            <a:ext cx="9601200" cy="4358640"/>
          </a:xfrm>
        </p:spPr>
        <p:txBody>
          <a:bodyPr>
            <a:normAutofit/>
          </a:bodyPr>
          <a:lstStyle/>
          <a:p>
            <a:r>
              <a:rPr lang="en-US" sz="2400" dirty="0">
                <a:solidFill>
                  <a:srgbClr val="002060"/>
                </a:solidFill>
                <a:latin typeface="Century Gothic" panose="020B0502020202020204" pitchFamily="34" charset="0"/>
              </a:rPr>
              <a:t>Recall by meeting…</a:t>
            </a:r>
          </a:p>
          <a:p>
            <a:endParaRPr lang="en-US" sz="24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100" dirty="0">
                <a:solidFill>
                  <a:srgbClr val="002060"/>
                </a:solidFill>
                <a:latin typeface="Century Gothic" panose="020B0502020202020204" pitchFamily="34" charset="0"/>
              </a:rPr>
              <a:t>“If permitted by the governing documents, Homeowners may recall board members by a vote taken during a meeting. The procedural requirements for a recall at a meeting are challenging and complex. </a:t>
            </a:r>
            <a:r>
              <a:rPr lang="en-US" sz="2100" b="1" u="sng" dirty="0">
                <a:solidFill>
                  <a:srgbClr val="002060"/>
                </a:solidFill>
                <a:latin typeface="Century Gothic" panose="020B0502020202020204" pitchFamily="34" charset="0"/>
              </a:rPr>
              <a:t>Therefore, a recall at a meeting is seldom successful and owners are strongly discouraged from attempting a recall in this manner even if the governing documents permit a recall at an owner meeting</a:t>
            </a:r>
            <a:r>
              <a:rPr lang="en-US" sz="2100" dirty="0">
                <a:solidFill>
                  <a:srgbClr val="002060"/>
                </a:solidFill>
                <a:latin typeface="Century Gothic" panose="020B0502020202020204" pitchFamily="34" charset="0"/>
              </a:rPr>
              <a:t>. Therefore, this guide will focus on recall by written agreement. “ ---DBPR Recall Guide</a:t>
            </a:r>
          </a:p>
        </p:txBody>
      </p:sp>
    </p:spTree>
    <p:extLst>
      <p:ext uri="{BB962C8B-B14F-4D97-AF65-F5344CB8AC3E}">
        <p14:creationId xmlns:p14="http://schemas.microsoft.com/office/powerpoint/2010/main" val="353106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337AF-0BD3-492E-AF02-7C2A73E58A03}"/>
              </a:ext>
            </a:extLst>
          </p:cNvPr>
          <p:cNvSpPr>
            <a:spLocks noGrp="1"/>
          </p:cNvSpPr>
          <p:nvPr>
            <p:ph type="title"/>
          </p:nvPr>
        </p:nvSpPr>
        <p:spPr/>
        <p:txBody>
          <a:bodyPr>
            <a:normAutofit/>
          </a:bodyPr>
          <a:lstStyle/>
          <a:p>
            <a:pPr algn="ctr"/>
            <a:r>
              <a:rPr lang="en-US" sz="4000" dirty="0">
                <a:solidFill>
                  <a:srgbClr val="002060"/>
                </a:solidFill>
                <a:latin typeface="Century Gothic" panose="020B0502020202020204" pitchFamily="34" charset="0"/>
              </a:rPr>
              <a:t>RECALLS</a:t>
            </a:r>
            <a:endParaRPr lang="en-US" sz="4000" dirty="0"/>
          </a:p>
        </p:txBody>
      </p:sp>
      <p:sp>
        <p:nvSpPr>
          <p:cNvPr id="3" name="Content Placeholder 2">
            <a:extLst>
              <a:ext uri="{FF2B5EF4-FFF2-40B4-BE49-F238E27FC236}">
                <a16:creationId xmlns:a16="http://schemas.microsoft.com/office/drawing/2014/main" id="{4567051D-28AA-456E-B672-F9E65453257D}"/>
              </a:ext>
            </a:extLst>
          </p:cNvPr>
          <p:cNvSpPr>
            <a:spLocks noGrp="1"/>
          </p:cNvSpPr>
          <p:nvPr>
            <p:ph idx="1"/>
          </p:nvPr>
        </p:nvSpPr>
        <p:spPr/>
        <p:txBody>
          <a:bodyPr>
            <a:normAutofit/>
          </a:bodyPr>
          <a:lstStyle/>
          <a:p>
            <a:pPr algn="just"/>
            <a:r>
              <a:rPr lang="en-US" sz="2400" dirty="0">
                <a:solidFill>
                  <a:srgbClr val="002060"/>
                </a:solidFill>
                <a:latin typeface="Century Gothic" panose="020B0502020202020204" pitchFamily="34" charset="0"/>
              </a:rPr>
              <a:t>Recall by written agreement…</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A majority of the total voting interest must complete the DBPR Recall Ballot and serve the Association via certified mail or personal service.</a:t>
            </a:r>
          </a:p>
          <a:p>
            <a:pPr lvl="1" algn="just"/>
            <a:endParaRPr lang="en-US" sz="2000" dirty="0">
              <a:solidFill>
                <a:srgbClr val="002060"/>
              </a:solidFill>
              <a:latin typeface="Century Gothic" panose="020B0502020202020204" pitchFamily="34" charset="0"/>
            </a:endParaRPr>
          </a:p>
          <a:p>
            <a:pPr lvl="1" algn="just">
              <a:buFont typeface="Wingdings" panose="05000000000000000000" pitchFamily="2" charset="2"/>
              <a:buChar char="§"/>
            </a:pPr>
            <a:r>
              <a:rPr lang="en-US" sz="2000" dirty="0">
                <a:solidFill>
                  <a:srgbClr val="002060"/>
                </a:solidFill>
                <a:latin typeface="Century Gothic" panose="020B0502020202020204" pitchFamily="34" charset="0"/>
              </a:rPr>
              <a:t>The homeowners attempting the recall should choose a representative to coordinate the recall efforts.  </a:t>
            </a:r>
          </a:p>
        </p:txBody>
      </p:sp>
    </p:spTree>
    <p:extLst>
      <p:ext uri="{BB962C8B-B14F-4D97-AF65-F5344CB8AC3E}">
        <p14:creationId xmlns:p14="http://schemas.microsoft.com/office/powerpoint/2010/main" val="200554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A3F8-60B3-89F5-5F35-B7F840C0DB7C}"/>
              </a:ext>
            </a:extLst>
          </p:cNvPr>
          <p:cNvSpPr>
            <a:spLocks noGrp="1"/>
          </p:cNvSpPr>
          <p:nvPr>
            <p:ph type="title"/>
          </p:nvPr>
        </p:nvSpPr>
        <p:spPr>
          <a:xfrm>
            <a:off x="1295400" y="330926"/>
            <a:ext cx="9601200" cy="853440"/>
          </a:xfrm>
        </p:spPr>
        <p:txBody>
          <a:bodyPr/>
          <a:lstStyle/>
          <a:p>
            <a:pPr algn="ctr"/>
            <a:r>
              <a:rPr lang="en-US" sz="4000" dirty="0">
                <a:solidFill>
                  <a:srgbClr val="002060"/>
                </a:solidFill>
                <a:latin typeface="Century Gothic" panose="020B0502020202020204" pitchFamily="34" charset="0"/>
              </a:rPr>
              <a:t>Conflict of interest</a:t>
            </a:r>
            <a:endParaRPr lang="en-US" dirty="0"/>
          </a:p>
        </p:txBody>
      </p:sp>
      <p:sp>
        <p:nvSpPr>
          <p:cNvPr id="3" name="Content Placeholder 2">
            <a:extLst>
              <a:ext uri="{FF2B5EF4-FFF2-40B4-BE49-F238E27FC236}">
                <a16:creationId xmlns:a16="http://schemas.microsoft.com/office/drawing/2014/main" id="{F3A61AC7-C8F7-07A7-1645-99EB804349F4}"/>
              </a:ext>
            </a:extLst>
          </p:cNvPr>
          <p:cNvSpPr>
            <a:spLocks noGrp="1"/>
          </p:cNvSpPr>
          <p:nvPr>
            <p:ph idx="1"/>
          </p:nvPr>
        </p:nvSpPr>
        <p:spPr>
          <a:xfrm>
            <a:off x="1295400" y="1524000"/>
            <a:ext cx="9601200" cy="4419600"/>
          </a:xfrm>
        </p:spPr>
        <p:txBody>
          <a:bodyPr>
            <a:normAutofit/>
          </a:bodyPr>
          <a:lstStyle/>
          <a:p>
            <a:r>
              <a:rPr lang="en-US" sz="2200" dirty="0">
                <a:solidFill>
                  <a:srgbClr val="002060"/>
                </a:solidFill>
                <a:latin typeface="Century Gothic" panose="020B0502020202020204" pitchFamily="34" charset="0"/>
              </a:rPr>
              <a:t>An Association </a:t>
            </a:r>
            <a:r>
              <a:rPr lang="en-US" sz="2200" i="1" dirty="0">
                <a:solidFill>
                  <a:srgbClr val="002060"/>
                </a:solidFill>
                <a:latin typeface="Century Gothic" panose="020B0502020202020204" pitchFamily="34" charset="0"/>
              </a:rPr>
              <a:t>may</a:t>
            </a:r>
            <a:r>
              <a:rPr lang="en-US" sz="2200" dirty="0">
                <a:solidFill>
                  <a:srgbClr val="002060"/>
                </a:solidFill>
                <a:latin typeface="Century Gothic" panose="020B0502020202020204" pitchFamily="34" charset="0"/>
              </a:rPr>
              <a:t> enter into a service contract or other transaction in which a Board Member has a financial interest BUT…</a:t>
            </a:r>
          </a:p>
          <a:p>
            <a:pPr lvl="1"/>
            <a:r>
              <a:rPr lang="en-US" sz="2000" dirty="0">
                <a:solidFill>
                  <a:srgbClr val="002060"/>
                </a:solidFill>
                <a:latin typeface="Century Gothic" panose="020B0502020202020204" pitchFamily="34" charset="0"/>
              </a:rPr>
              <a:t>It must be disclosed to all Board Members.</a:t>
            </a:r>
          </a:p>
          <a:p>
            <a:pPr lvl="1"/>
            <a:r>
              <a:rPr lang="en-US" sz="2000" dirty="0">
                <a:solidFill>
                  <a:srgbClr val="002060"/>
                </a:solidFill>
                <a:latin typeface="Century Gothic" panose="020B0502020202020204" pitchFamily="34" charset="0"/>
              </a:rPr>
              <a:t>2/3 of non-interested Board Members must vote to approve.</a:t>
            </a:r>
          </a:p>
          <a:p>
            <a:pPr lvl="1"/>
            <a:r>
              <a:rPr lang="en-US" sz="2000" dirty="0">
                <a:solidFill>
                  <a:srgbClr val="002060"/>
                </a:solidFill>
                <a:latin typeface="Century Gothic" panose="020B0502020202020204" pitchFamily="34" charset="0"/>
              </a:rPr>
              <a:t>The terms must be fair and recorded in the meeting minutes.</a:t>
            </a:r>
          </a:p>
          <a:p>
            <a:pPr lvl="1"/>
            <a:r>
              <a:rPr lang="en-US" sz="2000" dirty="0">
                <a:solidFill>
                  <a:srgbClr val="002060"/>
                </a:solidFill>
                <a:latin typeface="Century Gothic" panose="020B0502020202020204" pitchFamily="34" charset="0"/>
              </a:rPr>
              <a:t>The terms must be disclosed at the next membership meeting allowing the contract or transaction to be cancelled by a majority vote of the membership present if any owner objects.  </a:t>
            </a:r>
          </a:p>
        </p:txBody>
      </p:sp>
    </p:spTree>
    <p:extLst>
      <p:ext uri="{BB962C8B-B14F-4D97-AF65-F5344CB8AC3E}">
        <p14:creationId xmlns:p14="http://schemas.microsoft.com/office/powerpoint/2010/main" val="211384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FD94-67FC-4197-A180-8AD11BC35AEB}"/>
              </a:ext>
            </a:extLst>
          </p:cNvPr>
          <p:cNvSpPr>
            <a:spLocks noGrp="1"/>
          </p:cNvSpPr>
          <p:nvPr>
            <p:ph type="title"/>
          </p:nvPr>
        </p:nvSpPr>
        <p:spPr>
          <a:xfrm>
            <a:off x="1295400" y="252549"/>
            <a:ext cx="9601200" cy="888274"/>
          </a:xfrm>
        </p:spPr>
        <p:txBody>
          <a:bodyPr>
            <a:normAutofit/>
          </a:bodyPr>
          <a:lstStyle/>
          <a:p>
            <a:pPr algn="ctr"/>
            <a:r>
              <a:rPr lang="en-US" sz="4000" dirty="0">
                <a:solidFill>
                  <a:srgbClr val="002060"/>
                </a:solidFill>
                <a:latin typeface="Century Gothic" panose="020B0502020202020204" pitchFamily="34" charset="0"/>
              </a:rPr>
              <a:t>RECALLS</a:t>
            </a:r>
            <a:endParaRPr lang="en-US" sz="4000" dirty="0"/>
          </a:p>
        </p:txBody>
      </p:sp>
      <p:sp>
        <p:nvSpPr>
          <p:cNvPr id="3" name="Content Placeholder 2">
            <a:extLst>
              <a:ext uri="{FF2B5EF4-FFF2-40B4-BE49-F238E27FC236}">
                <a16:creationId xmlns:a16="http://schemas.microsoft.com/office/drawing/2014/main" id="{9FAB7A73-1980-49A4-B606-E44EF4BCE1AD}"/>
              </a:ext>
            </a:extLst>
          </p:cNvPr>
          <p:cNvSpPr>
            <a:spLocks noGrp="1"/>
          </p:cNvSpPr>
          <p:nvPr>
            <p:ph idx="1"/>
          </p:nvPr>
        </p:nvSpPr>
        <p:spPr>
          <a:xfrm>
            <a:off x="1295400" y="1436914"/>
            <a:ext cx="9601200" cy="4506686"/>
          </a:xfrm>
        </p:spPr>
        <p:txBody>
          <a:bodyPr>
            <a:normAutofit/>
          </a:bodyPr>
          <a:lstStyle/>
          <a:p>
            <a:pPr algn="just"/>
            <a:r>
              <a:rPr lang="en-US" sz="2400" dirty="0">
                <a:solidFill>
                  <a:srgbClr val="002060"/>
                </a:solidFill>
                <a:latin typeface="Century Gothic" panose="020B0502020202020204" pitchFamily="34" charset="0"/>
              </a:rPr>
              <a:t>Recalled Board Members shall turn over all records and property of the Association within 10 business days after the recall vote per </a:t>
            </a:r>
            <a:r>
              <a:rPr lang="en-US" sz="2400" u="sng" dirty="0">
                <a:solidFill>
                  <a:srgbClr val="002060"/>
                </a:solidFill>
                <a:latin typeface="Century Gothic" panose="020B0502020202020204" pitchFamily="34" charset="0"/>
              </a:rPr>
              <a:t>Section 718.112(2)(j)</a:t>
            </a:r>
          </a:p>
          <a:p>
            <a:pPr algn="just"/>
            <a:endParaRPr lang="en-US" u="sng" dirty="0">
              <a:solidFill>
                <a:srgbClr val="002060"/>
              </a:solidFill>
              <a:latin typeface="Century Gothic" panose="020B0502020202020204" pitchFamily="34" charset="0"/>
            </a:endParaRPr>
          </a:p>
          <a:p>
            <a:pPr algn="just"/>
            <a:r>
              <a:rPr lang="en-US" sz="2400" dirty="0">
                <a:solidFill>
                  <a:srgbClr val="002060"/>
                </a:solidFill>
                <a:latin typeface="Century Gothic" panose="020B0502020202020204" pitchFamily="34" charset="0"/>
              </a:rPr>
              <a:t>A Board Member who has been recalled may file a petition challenging the recall within 60 days of the recall.  </a:t>
            </a:r>
          </a:p>
          <a:p>
            <a:pPr lvl="1" algn="just">
              <a:buFont typeface="Wingdings" panose="05000000000000000000" pitchFamily="2" charset="2"/>
              <a:buChar char="§"/>
            </a:pPr>
            <a:r>
              <a:rPr lang="en-US" sz="2000" dirty="0">
                <a:solidFill>
                  <a:srgbClr val="002060"/>
                </a:solidFill>
                <a:latin typeface="Century Gothic" panose="020B0502020202020204" pitchFamily="34" charset="0"/>
              </a:rPr>
              <a:t>Boards are no longer required to initiate arbitration proceedings with the DBPR where the Board does not certify a recall. </a:t>
            </a:r>
          </a:p>
          <a:p>
            <a:pPr algn="just"/>
            <a:endParaRPr lang="en-US" sz="2400" dirty="0">
              <a:solidFill>
                <a:srgbClr val="002060"/>
              </a:solidFill>
            </a:endParaRPr>
          </a:p>
          <a:p>
            <a:pPr algn="just"/>
            <a:endParaRPr lang="en-US" sz="2400" u="sng" dirty="0">
              <a:solidFill>
                <a:srgbClr val="002060"/>
              </a:solidFill>
            </a:endParaRPr>
          </a:p>
          <a:p>
            <a:pPr algn="just"/>
            <a:endParaRPr lang="en-US"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4965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D325-024C-4CFD-AB0F-78BD72E792D3}"/>
              </a:ext>
            </a:extLst>
          </p:cNvPr>
          <p:cNvSpPr>
            <a:spLocks noGrp="1"/>
          </p:cNvSpPr>
          <p:nvPr>
            <p:ph type="title"/>
          </p:nvPr>
        </p:nvSpPr>
        <p:spPr>
          <a:xfrm>
            <a:off x="1295400" y="381000"/>
            <a:ext cx="9601200" cy="719831"/>
          </a:xfrm>
        </p:spPr>
        <p:txBody>
          <a:bodyPr anchor="t">
            <a:normAutofit/>
          </a:bodyPr>
          <a:lstStyle/>
          <a:p>
            <a:pPr algn="ctr"/>
            <a:r>
              <a:rPr lang="en-US" sz="4000" dirty="0">
                <a:solidFill>
                  <a:srgbClr val="002060"/>
                </a:solidFill>
                <a:latin typeface="Century Gothic" panose="020B0502020202020204" pitchFamily="34" charset="0"/>
              </a:rPr>
              <a:t>The end!</a:t>
            </a:r>
          </a:p>
        </p:txBody>
      </p:sp>
      <p:pic>
        <p:nvPicPr>
          <p:cNvPr id="5" name="Content Placeholder 4">
            <a:extLst>
              <a:ext uri="{FF2B5EF4-FFF2-40B4-BE49-F238E27FC236}">
                <a16:creationId xmlns:a16="http://schemas.microsoft.com/office/drawing/2014/main" id="{68005486-7CB6-4442-A3BD-85D5154BCE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1425" y="1234440"/>
            <a:ext cx="5069150" cy="4571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781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Custom 2">
      <a:dk1>
        <a:sysClr val="windowText" lastClr="000000"/>
      </a:dk1>
      <a:lt1>
        <a:sysClr val="window" lastClr="FFFFFF"/>
      </a:lt1>
      <a:dk2>
        <a:srgbClr val="17406D"/>
      </a:dk2>
      <a:lt2>
        <a:srgbClr val="DBEFF9"/>
      </a:lt2>
      <a:accent1>
        <a:srgbClr val="17406D"/>
      </a:accent1>
      <a:accent2>
        <a:srgbClr val="17406D"/>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1B8715FA98E84FA70411EF23BC17F2" ma:contentTypeVersion="6" ma:contentTypeDescription="Create a new document." ma:contentTypeScope="" ma:versionID="db3e8348760398428d20ecca1dba2831">
  <xsd:schema xmlns:xsd="http://www.w3.org/2001/XMLSchema" xmlns:xs="http://www.w3.org/2001/XMLSchema" xmlns:p="http://schemas.microsoft.com/office/2006/metadata/properties" xmlns:ns2="0b4a7bca-8c89-42c5-9eac-5cc44536556c" xmlns:ns3="27a0ac2c-ea56-4aa9-a854-6f55e4ab1877" targetNamespace="http://schemas.microsoft.com/office/2006/metadata/properties" ma:root="true" ma:fieldsID="58696967006edc79ddb440228a9b94e2" ns2:_="" ns3:_="">
    <xsd:import namespace="0b4a7bca-8c89-42c5-9eac-5cc44536556c"/>
    <xsd:import namespace="27a0ac2c-ea56-4aa9-a854-6f55e4ab18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a7bca-8c89-42c5-9eac-5cc4453655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a0ac2c-ea56-4aa9-a854-6f55e4ab18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C773DD-226A-4D1F-98EA-A4F608898A42}"/>
</file>

<file path=customXml/itemProps2.xml><?xml version="1.0" encoding="utf-8"?>
<ds:datastoreItem xmlns:ds="http://schemas.openxmlformats.org/officeDocument/2006/customXml" ds:itemID="{DD02EB45-0CEA-45ED-922C-343FD68411E2}"/>
</file>

<file path=customXml/itemProps3.xml><?xml version="1.0" encoding="utf-8"?>
<ds:datastoreItem xmlns:ds="http://schemas.openxmlformats.org/officeDocument/2006/customXml" ds:itemID="{5D4A61BC-C211-4909-AB1E-87D6E36250E4}"/>
</file>

<file path=docProps/app.xml><?xml version="1.0" encoding="utf-8"?>
<Properties xmlns="http://schemas.openxmlformats.org/officeDocument/2006/extended-properties" xmlns:vt="http://schemas.openxmlformats.org/officeDocument/2006/docPropsVTypes">
  <TotalTime>6937</TotalTime>
  <Words>5017</Words>
  <Application>Microsoft Office PowerPoint</Application>
  <PresentationFormat>Widescreen</PresentationFormat>
  <Paragraphs>478</Paragraphs>
  <Slides>91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91</vt:i4>
      </vt:variant>
    </vt:vector>
  </HeadingPairs>
  <TitlesOfParts>
    <vt:vector size="100" baseType="lpstr">
      <vt:lpstr>Arial</vt:lpstr>
      <vt:lpstr>Calibri</vt:lpstr>
      <vt:lpstr>Calibri Light</vt:lpstr>
      <vt:lpstr>Cambria</vt:lpstr>
      <vt:lpstr>Century Gothic</vt:lpstr>
      <vt:lpstr>Symbol</vt:lpstr>
      <vt:lpstr>Wingdings</vt:lpstr>
      <vt:lpstr>Red Line Business 16x9</vt:lpstr>
      <vt:lpstr>Custom Design</vt:lpstr>
      <vt:lpstr>Condo and hoa   board certification course</vt:lpstr>
      <vt:lpstr>Background of presenterS</vt:lpstr>
      <vt:lpstr>Course overview</vt:lpstr>
      <vt:lpstr>You’re probably asking…</vt:lpstr>
      <vt:lpstr>Board member requirements</vt:lpstr>
      <vt:lpstr>Importance of the certificate</vt:lpstr>
      <vt:lpstr>Large payday on the way?!</vt:lpstr>
      <vt:lpstr>Compensation (or lack thereof)</vt:lpstr>
      <vt:lpstr>Conflict of interest</vt:lpstr>
      <vt:lpstr>FIDUCIARY DUTIES</vt:lpstr>
      <vt:lpstr>POSSIBLE REMOVAL</vt:lpstr>
      <vt:lpstr>COVENANT ENFORCEMENT </vt:lpstr>
      <vt:lpstr>COVENANT ENFORCEMENT </vt:lpstr>
      <vt:lpstr>COVENANT ENFORCEMENT </vt:lpstr>
      <vt:lpstr>FINING</vt:lpstr>
      <vt:lpstr>Fining for condos</vt:lpstr>
      <vt:lpstr>Fining for hoa</vt:lpstr>
      <vt:lpstr>NOTICE PRIOR TO ISSUING A FINE</vt:lpstr>
      <vt:lpstr>FINING HEARING</vt:lpstr>
      <vt:lpstr>SUSPENSION OF USE RIGHTS </vt:lpstr>
      <vt:lpstr>Suspension of common area usE RIGHTS </vt:lpstr>
      <vt:lpstr>Suspension of common area use rights</vt:lpstr>
      <vt:lpstr>Mediation and Dispute resolution </vt:lpstr>
      <vt:lpstr>LITIGATION!</vt:lpstr>
      <vt:lpstr>Litigation for hoa and condo</vt:lpstr>
      <vt:lpstr>Collection of assessments</vt:lpstr>
      <vt:lpstr>PRE-SUIT REQUIREMENTS</vt:lpstr>
      <vt:lpstr>PRE-SUIT REQUIREMENTS</vt:lpstr>
      <vt:lpstr>PRE-SUIT REQUIREMENTS</vt:lpstr>
      <vt:lpstr>PRE-SUIT REQUIREMENTS</vt:lpstr>
      <vt:lpstr>LIEN REQUIREMENTS </vt:lpstr>
      <vt:lpstr>Key items before filing lawsuit</vt:lpstr>
      <vt:lpstr>HANG IN THERE!</vt:lpstr>
      <vt:lpstr>Filing the lawsuit</vt:lpstr>
      <vt:lpstr>Collecting rent</vt:lpstr>
      <vt:lpstr>Collecting rent</vt:lpstr>
      <vt:lpstr>Common defenses raised</vt:lpstr>
      <vt:lpstr>Summary final judgment</vt:lpstr>
      <vt:lpstr>Foreclosure sale</vt:lpstr>
      <vt:lpstr>Foreclosure sale</vt:lpstr>
      <vt:lpstr>FORECLOSURE SALE</vt:lpstr>
      <vt:lpstr>Financial reporting</vt:lpstr>
      <vt:lpstr>Financial reporting</vt:lpstr>
      <vt:lpstr>Financial reporting</vt:lpstr>
      <vt:lpstr>Budgets for hoa</vt:lpstr>
      <vt:lpstr>Budgets for condo</vt:lpstr>
      <vt:lpstr>  SB 4-D: “SURFSIDE”  Florida's condominium and  structural safety law</vt:lpstr>
      <vt:lpstr>Bill summary </vt:lpstr>
      <vt:lpstr>WHO DOES THIS APPLY TO?</vt:lpstr>
      <vt:lpstr>Mandatory milestone inspection – when?</vt:lpstr>
      <vt:lpstr>Structural integrity reserve studies (SIRS)</vt:lpstr>
      <vt:lpstr>Reserves – new legislation  </vt:lpstr>
      <vt:lpstr>REPORTING REQUIREMENTS </vt:lpstr>
      <vt:lpstr>Official records</vt:lpstr>
      <vt:lpstr>Official records</vt:lpstr>
      <vt:lpstr>OFFICIAL RECORDS </vt:lpstr>
      <vt:lpstr>Official records</vt:lpstr>
      <vt:lpstr>Official records - HOA</vt:lpstr>
      <vt:lpstr>Official records - CONDO</vt:lpstr>
      <vt:lpstr>Official records - CONDO</vt:lpstr>
      <vt:lpstr>Records inspection</vt:lpstr>
      <vt:lpstr>Denial of records</vt:lpstr>
      <vt:lpstr>elections</vt:lpstr>
      <vt:lpstr>Elections for hoa</vt:lpstr>
      <vt:lpstr>Elections for hoa</vt:lpstr>
      <vt:lpstr>Elections for hoa</vt:lpstr>
      <vt:lpstr>Elections for hoa</vt:lpstr>
      <vt:lpstr>Elections for hoa</vt:lpstr>
      <vt:lpstr>Elections for hoa</vt:lpstr>
      <vt:lpstr>Elections for hoa</vt:lpstr>
      <vt:lpstr>ELECTIONS FOR CONDO </vt:lpstr>
      <vt:lpstr>Elections for condos</vt:lpstr>
      <vt:lpstr>Elections for condos</vt:lpstr>
      <vt:lpstr>Elections for condos</vt:lpstr>
      <vt:lpstr>Elections for condos</vt:lpstr>
      <vt:lpstr>Elections for condos</vt:lpstr>
      <vt:lpstr>Elections for condos</vt:lpstr>
      <vt:lpstr>Elections for condos</vt:lpstr>
      <vt:lpstr>Elections for condos</vt:lpstr>
      <vt:lpstr>Elections for condos</vt:lpstr>
      <vt:lpstr>RUNOFF ELECTION </vt:lpstr>
      <vt:lpstr>Electronic voting</vt:lpstr>
      <vt:lpstr>Electronic voting</vt:lpstr>
      <vt:lpstr>Electronic voting</vt:lpstr>
      <vt:lpstr>Electronic voting</vt:lpstr>
      <vt:lpstr>STAY WITH ME</vt:lpstr>
      <vt:lpstr>RECALLS</vt:lpstr>
      <vt:lpstr>RECALLS</vt:lpstr>
      <vt:lpstr>RECALLS</vt:lpstr>
      <vt:lpstr>RECALLS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Condo and hoa   board certification course</dc:title>
  <dc:creator>Jason Martell</dc:creator>
  <cp:lastModifiedBy>Martell Ozim</cp:lastModifiedBy>
  <cp:revision>112</cp:revision>
  <cp:lastPrinted>2023-01-31T19:18:32Z</cp:lastPrinted>
  <dcterms:created xsi:type="dcterms:W3CDTF">2020-01-13T19:48:41Z</dcterms:created>
  <dcterms:modified xsi:type="dcterms:W3CDTF">2023-01-31T19:59:50Z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0x010100ED1B8715FA98E84FA70411EF23BC17F2</vt:lpwstr>
  </property>
</Properties>
</file>