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8" r:id="rId2"/>
    <p:sldId id="279" r:id="rId3"/>
    <p:sldId id="258" r:id="rId4"/>
    <p:sldId id="259" r:id="rId5"/>
    <p:sldId id="260" r:id="rId6"/>
    <p:sldId id="275" r:id="rId7"/>
    <p:sldId id="261" r:id="rId8"/>
    <p:sldId id="262" r:id="rId9"/>
    <p:sldId id="263" r:id="rId10"/>
    <p:sldId id="276" r:id="rId11"/>
    <p:sldId id="277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CDD49-F16C-40D0-B05F-3F2CC8BFBB31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F2BCB-5B20-40F1-ADDD-AEF163E0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8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E182C33-5C75-483B-9351-A5856EA818D1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35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29ED87-2991-4428-91BD-E70EEF7A77FE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29ED87-2991-4428-91BD-E70EEF7A77FE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59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29ED87-2991-4428-91BD-E70EEF7A77FE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734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>
            <a:normAutofit/>
          </a:bodyPr>
          <a:lstStyle>
            <a:lvl1pPr marL="0" indent="0" algn="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1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6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70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6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7030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4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9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9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874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6291"/>
            <a:ext cx="8596668" cy="4545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5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99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39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388225"/>
            <a:ext cx="4184035" cy="46531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388225"/>
            <a:ext cx="4184034" cy="4653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2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54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320218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1970117"/>
            <a:ext cx="4185623" cy="407124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2324" y="1320218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1970117"/>
            <a:ext cx="4185617" cy="407124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8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7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61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30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420981"/>
            <a:ext cx="8596667" cy="566738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7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E4386-734D-4745-A880-30D779758EAB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83BA891-4D49-4EC6-8BED-41C1BE114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19823" y="1249146"/>
            <a:ext cx="10406188" cy="1451954"/>
          </a:xfrm>
        </p:spPr>
        <p:txBody>
          <a:bodyPr/>
          <a:lstStyle/>
          <a:p>
            <a:r>
              <a:rPr lang="en-US" dirty="0"/>
              <a:t>Palm Pests and Disorders</a:t>
            </a:r>
          </a:p>
        </p:txBody>
      </p:sp>
      <p:pic>
        <p:nvPicPr>
          <p:cNvPr id="4" name="Picture 9" descr="C:\Documents and Settings\CLeggett\My Documents\My Pictures\Diseases\20110610 - Fusarium Wilt Canary Palm - Swan and Dolphin\20110610_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949" y="3222028"/>
            <a:ext cx="3861719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9" t="4815" r="3332" b="7408"/>
          <a:stretch/>
        </p:blipFill>
        <p:spPr>
          <a:xfrm>
            <a:off x="7650480" y="2888828"/>
            <a:ext cx="4094480" cy="2407920"/>
          </a:xfrm>
          <a:prstGeom prst="rect">
            <a:avLst/>
          </a:prstGeom>
        </p:spPr>
      </p:pic>
      <p:pic>
        <p:nvPicPr>
          <p:cNvPr id="7" name="Picture 11" descr="C:\Documents and Settings\CLeggett\My Documents\My Pictures\Plants\Nutrient Deficiencies\20120117 Queen Palm - Boron Deficienc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230" y="4314998"/>
            <a:ext cx="30876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015" y="277169"/>
            <a:ext cx="3609545" cy="133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2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Royal Palm Bug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half" idx="4294967295"/>
          </p:nvPr>
        </p:nvSpPr>
        <p:spPr>
          <a:xfrm>
            <a:off x="677334" y="1341437"/>
            <a:ext cx="5791200" cy="4906963"/>
          </a:xfrm>
        </p:spPr>
        <p:txBody>
          <a:bodyPr>
            <a:normAutofit/>
          </a:bodyPr>
          <a:lstStyle/>
          <a:p>
            <a:r>
              <a:rPr lang="en-US" altLang="en-US" sz="2200" dirty="0"/>
              <a:t>Host: Royal Palm</a:t>
            </a:r>
          </a:p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200" dirty="0"/>
              <a:t>Feed on young, freshly opened leaves causing yellowing</a:t>
            </a:r>
          </a:p>
          <a:p>
            <a:pPr lvl="1"/>
            <a:r>
              <a:rPr lang="en-US" altLang="en-US" sz="2200" dirty="0"/>
              <a:t>Damage results in a gray and tattered appearance of fronds as they mature.</a:t>
            </a:r>
            <a:endParaRPr lang="en-US" altLang="en-US" sz="2000" dirty="0"/>
          </a:p>
          <a:p>
            <a:r>
              <a:rPr lang="en-US" altLang="en-US" sz="2400" dirty="0"/>
              <a:t>Prevention/Control</a:t>
            </a:r>
          </a:p>
          <a:p>
            <a:pPr lvl="1"/>
            <a:r>
              <a:rPr lang="en-US" altLang="en-US" sz="2200" dirty="0"/>
              <a:t>Soil drench with systemic insecticide in the spring to control infestations before they reach damaging levels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A17195-76A0-4BBE-9685-F4C97134617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5" t="4809" r="34454"/>
          <a:stretch/>
        </p:blipFill>
        <p:spPr bwMode="auto">
          <a:xfrm>
            <a:off x="6713423" y="541949"/>
            <a:ext cx="2717053" cy="376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B28169-5F01-41C1-8A64-06BE29C0232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8507" y="2558489"/>
            <a:ext cx="3070225" cy="204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F172C1-D5B0-474E-813E-268062982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423" y="4568034"/>
            <a:ext cx="3841153" cy="17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4844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Red Date Scale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half" idx="4294967295"/>
          </p:nvPr>
        </p:nvSpPr>
        <p:spPr>
          <a:xfrm>
            <a:off x="677334" y="1341437"/>
            <a:ext cx="5791200" cy="4906963"/>
          </a:xfrm>
        </p:spPr>
        <p:txBody>
          <a:bodyPr>
            <a:normAutofit/>
          </a:bodyPr>
          <a:lstStyle/>
          <a:p>
            <a:r>
              <a:rPr lang="en-US" altLang="en-US" sz="2200" dirty="0"/>
              <a:t>Hosts: Date (Medjool), Canary Island Date, Sylvester, and Pygmy Date palms</a:t>
            </a:r>
          </a:p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200" dirty="0"/>
              <a:t>Irregular sections of dead, tan leaflets on fronds</a:t>
            </a:r>
          </a:p>
          <a:p>
            <a:pPr lvl="1"/>
            <a:r>
              <a:rPr lang="en-US" altLang="en-US" sz="2200" dirty="0"/>
              <a:t>Infestations on Pygmy Date palms can result in death of the spear and young fronds</a:t>
            </a:r>
            <a:endParaRPr lang="en-US" altLang="en-US" sz="2000" dirty="0"/>
          </a:p>
          <a:p>
            <a:r>
              <a:rPr lang="en-US" altLang="en-US" sz="2400" dirty="0"/>
              <a:t>Prevention/Control</a:t>
            </a:r>
          </a:p>
          <a:p>
            <a:pPr lvl="1"/>
            <a:r>
              <a:rPr lang="en-US" altLang="en-US" sz="2200" dirty="0"/>
              <a:t>Soil drench with systemic insecticide when symptoms are visible.</a:t>
            </a:r>
          </a:p>
          <a:p>
            <a:pPr lvl="1"/>
            <a:endParaRPr lang="en-US" altLang="en-US" sz="2200" dirty="0"/>
          </a:p>
        </p:txBody>
      </p:sp>
      <p:pic>
        <p:nvPicPr>
          <p:cNvPr id="4" name="Picture 3" descr="A picture containing plant, tree, outdoor, palm&#10;&#10;Description automatically generated">
            <a:extLst>
              <a:ext uri="{FF2B5EF4-FFF2-40B4-BE49-F238E27FC236}">
                <a16:creationId xmlns:a16="http://schemas.microsoft.com/office/drawing/2014/main" id="{C3E50141-D5F4-4ADD-9824-3BC66EC7E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9" t="20237" r="13105" b="8333"/>
          <a:stretch/>
        </p:blipFill>
        <p:spPr>
          <a:xfrm>
            <a:off x="6567055" y="285006"/>
            <a:ext cx="3787803" cy="2695699"/>
          </a:xfrm>
          <a:prstGeom prst="rect">
            <a:avLst/>
          </a:prstGeom>
        </p:spPr>
      </p:pic>
      <p:pic>
        <p:nvPicPr>
          <p:cNvPr id="6" name="Picture 5" descr="A picture containing plant, palm, tree&#10;&#10;Description automatically generated">
            <a:extLst>
              <a:ext uri="{FF2B5EF4-FFF2-40B4-BE49-F238E27FC236}">
                <a16:creationId xmlns:a16="http://schemas.microsoft.com/office/drawing/2014/main" id="{86CA9B29-C42F-46A1-A9BE-9468393F2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351" y="2575714"/>
            <a:ext cx="3787803" cy="2130639"/>
          </a:xfrm>
          <a:prstGeom prst="rect">
            <a:avLst/>
          </a:prstGeom>
        </p:spPr>
      </p:pic>
      <p:pic>
        <p:nvPicPr>
          <p:cNvPr id="9" name="Picture 8" descr="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5ABDD0B7-763F-492E-A32D-B454456C2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534" y="4500500"/>
            <a:ext cx="3787803" cy="21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0892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EA3DE74-31A6-48AD-8C0A-E33A679B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FFDDEBC-790E-43B4-8282-92702E0A89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3F624CC-585A-4177-8E95-77462EA61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ctangle 23">
              <a:extLst>
                <a:ext uri="{FF2B5EF4-FFF2-40B4-BE49-F238E27FC236}">
                  <a16:creationId xmlns:a16="http://schemas.microsoft.com/office/drawing/2014/main" id="{B18999F3-4745-477E-B6DA-E5B0BCD53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5">
              <a:extLst>
                <a:ext uri="{FF2B5EF4-FFF2-40B4-BE49-F238E27FC236}">
                  <a16:creationId xmlns:a16="http://schemas.microsoft.com/office/drawing/2014/main" id="{B780C728-EC47-4108-8DC4-B5ACDAD0B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E5535F23-07A0-49FD-BF88-208C0FBEE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7">
              <a:extLst>
                <a:ext uri="{FF2B5EF4-FFF2-40B4-BE49-F238E27FC236}">
                  <a16:creationId xmlns:a16="http://schemas.microsoft.com/office/drawing/2014/main" id="{944D95CD-2ADB-4E41-AFD2-5ED06FD6D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Rectangle 28">
              <a:extLst>
                <a:ext uri="{FF2B5EF4-FFF2-40B4-BE49-F238E27FC236}">
                  <a16:creationId xmlns:a16="http://schemas.microsoft.com/office/drawing/2014/main" id="{36509339-BF07-4ED1-B1DA-74D2D956F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Rectangle 29">
              <a:extLst>
                <a:ext uri="{FF2B5EF4-FFF2-40B4-BE49-F238E27FC236}">
                  <a16:creationId xmlns:a16="http://schemas.microsoft.com/office/drawing/2014/main" id="{6317DACF-CCA7-442B-B867-2CF567E4B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8" name="Isosceles Triangle 147">
              <a:extLst>
                <a:ext uri="{FF2B5EF4-FFF2-40B4-BE49-F238E27FC236}">
                  <a16:creationId xmlns:a16="http://schemas.microsoft.com/office/drawing/2014/main" id="{7E917ACA-0CB0-4A07-9594-33E63B91B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9" name="Isosceles Triangle 148">
              <a:extLst>
                <a:ext uri="{FF2B5EF4-FFF2-40B4-BE49-F238E27FC236}">
                  <a16:creationId xmlns:a16="http://schemas.microsoft.com/office/drawing/2014/main" id="{21DF86A2-1E2E-48FD-8EF7-F9D6744FA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996130" y="2705498"/>
            <a:ext cx="3165212" cy="15341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4100" dirty="0"/>
              <a:t>Nutrient Deficiencies</a:t>
            </a:r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20" r="15619" b="-3"/>
          <a:stretch/>
        </p:blipFill>
        <p:spPr bwMode="auto"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79" r="15118" b="-3"/>
          <a:stretch/>
        </p:blipFill>
        <p:spPr bwMode="auto"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9" r="1" b="11060"/>
          <a:stretch/>
        </p:blipFill>
        <p:spPr bwMode="auto"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86" r="15014" b="3"/>
          <a:stretch/>
        </p:blipFill>
        <p:spPr bwMode="auto"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BAE7D61-C468-452B-AD40-2FD6365B4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D8C0890-7680-4FCD-B337-24D18C1B7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4472" y="0"/>
            <a:ext cx="1028115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25778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Potassium (K)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76400" y="1066801"/>
            <a:ext cx="5029200" cy="4906963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Symptoms</a:t>
            </a:r>
          </a:p>
          <a:p>
            <a:pPr lvl="1"/>
            <a:r>
              <a:rPr lang="en-US" altLang="en-US" sz="2400" dirty="0"/>
              <a:t>Occurs on oldest fronds first</a:t>
            </a:r>
          </a:p>
          <a:p>
            <a:pPr lvl="1"/>
            <a:r>
              <a:rPr lang="en-US" altLang="en-US" sz="2400" dirty="0"/>
              <a:t>Translucent yellow spotting</a:t>
            </a:r>
          </a:p>
          <a:p>
            <a:pPr lvl="1"/>
            <a:r>
              <a:rPr lang="en-US" altLang="en-US" sz="2400" dirty="0"/>
              <a:t>Necrosis on leaf tips</a:t>
            </a:r>
          </a:p>
          <a:p>
            <a:pPr lvl="1"/>
            <a:r>
              <a:rPr lang="en-US" altLang="en-US" sz="2400" dirty="0"/>
              <a:t>‘pencil-pointing’ of trunk</a:t>
            </a:r>
          </a:p>
          <a:p>
            <a:r>
              <a:rPr lang="en-US" altLang="en-US" sz="2800" dirty="0"/>
              <a:t>Treatment</a:t>
            </a:r>
          </a:p>
          <a:p>
            <a:pPr lvl="1"/>
            <a:r>
              <a:rPr lang="en-US" altLang="en-US" sz="2400" dirty="0"/>
              <a:t>Apply 0-0-20 K-Mag(3 </a:t>
            </a:r>
            <a:r>
              <a:rPr lang="en-US" altLang="en-US" sz="2400" dirty="0" err="1"/>
              <a:t>lbs</a:t>
            </a:r>
            <a:r>
              <a:rPr lang="en-US" altLang="en-US" sz="2400" dirty="0"/>
              <a:t>) and 8-2-12(3-5lbs) every 3 months for one year</a:t>
            </a:r>
          </a:p>
          <a:p>
            <a:pPr lvl="1"/>
            <a:r>
              <a:rPr lang="en-US" altLang="en-US" sz="2400" dirty="0"/>
              <a:t>Continue with 8-2-12 after 1 year</a:t>
            </a:r>
          </a:p>
          <a:p>
            <a:pPr lvl="1"/>
            <a:endParaRPr lang="en-US" altLang="en-US" dirty="0"/>
          </a:p>
        </p:txBody>
      </p:sp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9206FCB3-5379-4F90-8928-085649FC3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177" y="187036"/>
            <a:ext cx="4322619" cy="32419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44FFD-DCFB-4F5D-BE64-F69011F51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3" t="8572" r="26165" b="44155"/>
          <a:stretch/>
        </p:blipFill>
        <p:spPr>
          <a:xfrm>
            <a:off x="6772275" y="3306618"/>
            <a:ext cx="4322620" cy="32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081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Magnesium (Mg)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676400" y="1219201"/>
            <a:ext cx="4648200" cy="4906963"/>
          </a:xfrm>
        </p:spPr>
        <p:txBody>
          <a:bodyPr/>
          <a:lstStyle/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000" dirty="0"/>
              <a:t>Occurs on oldest fronds first</a:t>
            </a:r>
          </a:p>
          <a:p>
            <a:pPr lvl="1"/>
            <a:r>
              <a:rPr lang="en-US" altLang="en-US" sz="2000" dirty="0"/>
              <a:t>Margins of fronds turn yellow while middle remains green</a:t>
            </a:r>
          </a:p>
          <a:p>
            <a:pPr lvl="1"/>
            <a:r>
              <a:rPr lang="en-US" altLang="en-US" sz="2000" dirty="0"/>
              <a:t>Often occurs along with K deficiency</a:t>
            </a:r>
          </a:p>
          <a:p>
            <a:r>
              <a:rPr lang="en-US" altLang="en-US" sz="2400" dirty="0"/>
              <a:t>Treatment</a:t>
            </a:r>
          </a:p>
          <a:p>
            <a:pPr lvl="1"/>
            <a:r>
              <a:rPr lang="en-US" altLang="en-US" sz="2000" dirty="0"/>
              <a:t>Apply 0-0-20 K-Mag(3lbs) and 8-2-12(3-5lbs) every 3 months for 6 months</a:t>
            </a:r>
          </a:p>
          <a:p>
            <a:pPr lvl="1"/>
            <a:r>
              <a:rPr lang="en-US" altLang="en-US" sz="2000" dirty="0"/>
              <a:t>Continue with 8-2-12 after 1 year</a:t>
            </a:r>
          </a:p>
          <a:p>
            <a:pPr lvl="1"/>
            <a:endParaRPr lang="en-US" altLang="en-US" dirty="0"/>
          </a:p>
        </p:txBody>
      </p:sp>
      <p:pic>
        <p:nvPicPr>
          <p:cNvPr id="12293" name="Picture 4" descr="http://edis.ifas.ufl.edu/LyraEDISServlet?command=getScreenImage&amp;oid=996259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3690939"/>
            <a:ext cx="42799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edis.ifas.ufl.edu/LyraEDISServlet?command=getScreenImage&amp;oid=1588614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00" y="5303838"/>
            <a:ext cx="23510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tree in front of a house&#10;&#10;Description automatically generated">
            <a:extLst>
              <a:ext uri="{FF2B5EF4-FFF2-40B4-BE49-F238E27FC236}">
                <a16:creationId xmlns:a16="http://schemas.microsoft.com/office/drawing/2014/main" id="{9B1425DA-40DB-44A5-8EA5-0FB5D42E3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8" t="7734" r="9324" b="10498"/>
          <a:stretch/>
        </p:blipFill>
        <p:spPr>
          <a:xfrm>
            <a:off x="6388100" y="481014"/>
            <a:ext cx="42799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0107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Nitrogen (N)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676401" y="1219201"/>
            <a:ext cx="5603875" cy="4906963"/>
          </a:xfrm>
        </p:spPr>
        <p:txBody>
          <a:bodyPr/>
          <a:lstStyle/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000" dirty="0"/>
              <a:t>Extremely rare in landscape palms</a:t>
            </a:r>
          </a:p>
          <a:p>
            <a:pPr lvl="2"/>
            <a:r>
              <a:rPr lang="en-US" altLang="en-US" sz="1800" dirty="0"/>
              <a:t>Most commonly seen on Areca and Majesty palms in the landscape</a:t>
            </a:r>
          </a:p>
          <a:p>
            <a:pPr lvl="1"/>
            <a:r>
              <a:rPr lang="en-US" altLang="en-US" sz="2000" dirty="0"/>
              <a:t>Begins with overall yellowing of the oldest fronds, and progresses until the entire canopy is chlorotic</a:t>
            </a:r>
          </a:p>
          <a:p>
            <a:r>
              <a:rPr lang="en-US" altLang="en-US" sz="2400" dirty="0"/>
              <a:t>Treatment</a:t>
            </a:r>
          </a:p>
          <a:p>
            <a:pPr lvl="1"/>
            <a:r>
              <a:rPr lang="en-US" altLang="en-US" sz="2000" dirty="0"/>
              <a:t>8-2-12 applications every 3 months</a:t>
            </a:r>
          </a:p>
        </p:txBody>
      </p:sp>
      <p:pic>
        <p:nvPicPr>
          <p:cNvPr id="13316" name="Picture 2" descr="http://edis.ifas.ufl.edu/LyraEDISServlet?command=getScreenImage&amp;oid=147817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276" y="1143000"/>
            <a:ext cx="33131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55783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Boron (B)</a:t>
            </a:r>
          </a:p>
        </p:txBody>
      </p:sp>
      <p:pic>
        <p:nvPicPr>
          <p:cNvPr id="14339" name="Picture 5" descr="http://edis.ifas.ufl.edu/LyraEDISServlet?command=getScreenImage&amp;oid=136120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7465" y="4172904"/>
            <a:ext cx="38862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C:\Documents and Settings\CLeggett\My Documents\My Pictures\Plants\Nutrient Deficiencies\20110607 Phoenix reclinata - Boron Deficiency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696" y="1034416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http://edis.ifas.ufl.edu/LyraEDISServlet?command=getScreenImage&amp;oid=356115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296" y="4172904"/>
            <a:ext cx="34432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C:\Documents and Settings\CLeggett\My Documents\Reports\Startup\20140122 - Bellavida\IMG_067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854" y="1270000"/>
            <a:ext cx="2667000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90202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Boron coninued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677334" y="1652589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000" dirty="0"/>
              <a:t>Occurs on new fronds</a:t>
            </a:r>
          </a:p>
          <a:p>
            <a:pPr lvl="1"/>
            <a:r>
              <a:rPr lang="en-US" altLang="en-US" sz="2000" dirty="0"/>
              <a:t>Most common symptom is the spear leaf failing to open correctly, sometimes with a ‘flag” at the tip where the frond has slightly opened</a:t>
            </a:r>
          </a:p>
          <a:p>
            <a:pPr lvl="1"/>
            <a:r>
              <a:rPr lang="en-US" altLang="en-US" sz="2000" dirty="0"/>
              <a:t>Necrotic leaf tips in an inverted “V” pattern</a:t>
            </a:r>
          </a:p>
          <a:p>
            <a:pPr lvl="2"/>
            <a:r>
              <a:rPr lang="en-US" altLang="en-US" sz="1800" dirty="0"/>
              <a:t>Occurs at the tip, not the base (important to distinguish between </a:t>
            </a:r>
            <a:r>
              <a:rPr lang="en-US" altLang="en-US" sz="1800" dirty="0" err="1"/>
              <a:t>Mn</a:t>
            </a:r>
            <a:r>
              <a:rPr lang="en-US" altLang="en-US" sz="1800" dirty="0"/>
              <a:t> deficiency)</a:t>
            </a:r>
          </a:p>
          <a:p>
            <a:pPr lvl="1"/>
            <a:r>
              <a:rPr lang="en-US" altLang="en-US" sz="2000" dirty="0"/>
              <a:t>“Hooking” of leaflet tips</a:t>
            </a:r>
          </a:p>
          <a:p>
            <a:pPr lvl="1"/>
            <a:r>
              <a:rPr lang="en-US" altLang="en-US" sz="2000" dirty="0"/>
              <a:t>Severe deficiency can cause the trunk to ben and grow at an angle</a:t>
            </a:r>
          </a:p>
          <a:p>
            <a:r>
              <a:rPr lang="en-US" altLang="en-US" sz="2400" dirty="0"/>
              <a:t>Treatment</a:t>
            </a:r>
          </a:p>
          <a:p>
            <a:pPr lvl="1"/>
            <a:r>
              <a:rPr lang="en-US" altLang="en-US" sz="2000" dirty="0"/>
              <a:t>1/3 cup </a:t>
            </a:r>
            <a:r>
              <a:rPr lang="en-US" altLang="en-US" sz="2000" dirty="0" err="1"/>
              <a:t>Solubor</a:t>
            </a:r>
            <a:r>
              <a:rPr lang="en-US" altLang="en-US" sz="2000" dirty="0"/>
              <a:t> every 6 months only when symptoms are present</a:t>
            </a:r>
          </a:p>
        </p:txBody>
      </p:sp>
    </p:spTree>
    <p:extLst>
      <p:ext uri="{BB962C8B-B14F-4D97-AF65-F5344CB8AC3E}">
        <p14:creationId xmlns:p14="http://schemas.microsoft.com/office/powerpoint/2010/main" val="382365298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Manganese (Mn)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676400" y="1219201"/>
            <a:ext cx="5410200" cy="4906963"/>
          </a:xfrm>
        </p:spPr>
        <p:txBody>
          <a:bodyPr/>
          <a:lstStyle/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000" dirty="0"/>
              <a:t>Occurs on new fronds</a:t>
            </a:r>
          </a:p>
          <a:p>
            <a:pPr lvl="1"/>
            <a:r>
              <a:rPr lang="en-US" altLang="en-US" sz="2000" dirty="0"/>
              <a:t>Leaflets emerge curled giving the palm a “frizzle-top” appearance</a:t>
            </a:r>
          </a:p>
          <a:p>
            <a:pPr lvl="1"/>
            <a:r>
              <a:rPr lang="en-US" altLang="en-US" sz="2000" dirty="0"/>
              <a:t>Leaflets at the base of the frond are most affected resulting in a “V” pattern (opposite of Boron)</a:t>
            </a:r>
          </a:p>
          <a:p>
            <a:r>
              <a:rPr lang="en-US" altLang="en-US" sz="2400" dirty="0"/>
              <a:t>Treatment</a:t>
            </a:r>
          </a:p>
          <a:p>
            <a:pPr lvl="1"/>
            <a:r>
              <a:rPr lang="en-US" altLang="en-US" sz="2000" dirty="0"/>
              <a:t>Apply </a:t>
            </a:r>
            <a:r>
              <a:rPr lang="en-US" altLang="en-US" sz="2000" dirty="0" err="1"/>
              <a:t>Techmangam</a:t>
            </a:r>
            <a:r>
              <a:rPr lang="en-US" altLang="en-US" sz="2000" dirty="0"/>
              <a:t>(2lbs) and 8-2-12(3-5lbs) every three months for 6 months</a:t>
            </a:r>
          </a:p>
          <a:p>
            <a:pPr lvl="1"/>
            <a:r>
              <a:rPr lang="en-US" altLang="en-US" sz="2000" dirty="0"/>
              <a:t>Continue with 8-2-12 after 6 months</a:t>
            </a:r>
          </a:p>
        </p:txBody>
      </p:sp>
      <p:pic>
        <p:nvPicPr>
          <p:cNvPr id="16389" name="Picture 4" descr="http://edis.ifas.ufl.edu/LyraEDISServlet?command=getScreenImage&amp;oid=1647632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564" y="3717925"/>
            <a:ext cx="35004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lant in front of a palm tree&#10;&#10;Description automatically generated">
            <a:extLst>
              <a:ext uri="{FF2B5EF4-FFF2-40B4-BE49-F238E27FC236}">
                <a16:creationId xmlns:a16="http://schemas.microsoft.com/office/drawing/2014/main" id="{9DF1C32E-306F-4B52-A839-6D47DA646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" r="10218"/>
          <a:stretch/>
        </p:blipFill>
        <p:spPr>
          <a:xfrm>
            <a:off x="7197554" y="749300"/>
            <a:ext cx="4233861" cy="280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6133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Iron (Fe)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676400" y="1219201"/>
            <a:ext cx="5105400" cy="4906963"/>
          </a:xfrm>
        </p:spPr>
        <p:txBody>
          <a:bodyPr>
            <a:normAutofit lnSpcReduction="10000"/>
          </a:bodyPr>
          <a:lstStyle/>
          <a:p>
            <a:r>
              <a:rPr lang="en-US" altLang="en-US" sz="2400"/>
              <a:t>Symptoms</a:t>
            </a:r>
          </a:p>
          <a:p>
            <a:pPr lvl="1"/>
            <a:r>
              <a:rPr lang="en-US" altLang="en-US" sz="2000"/>
              <a:t>Occurs when soil conditions destroy the root system and prevent Fe uptake</a:t>
            </a:r>
          </a:p>
          <a:p>
            <a:pPr lvl="2"/>
            <a:r>
              <a:rPr lang="en-US" altLang="en-US" sz="1800"/>
              <a:t>Saturated soils</a:t>
            </a:r>
          </a:p>
          <a:p>
            <a:pPr lvl="2"/>
            <a:r>
              <a:rPr lang="en-US" altLang="en-US" sz="1800"/>
              <a:t>Planting too deep</a:t>
            </a:r>
          </a:p>
          <a:p>
            <a:pPr lvl="1"/>
            <a:r>
              <a:rPr lang="en-US" altLang="en-US" sz="2000"/>
              <a:t>Begins with yellowing of new fronds and can progress until entire canopy is chlorotic</a:t>
            </a:r>
          </a:p>
          <a:p>
            <a:r>
              <a:rPr lang="en-US" altLang="en-US" sz="2400"/>
              <a:t>Treatment</a:t>
            </a:r>
          </a:p>
          <a:p>
            <a:pPr lvl="1"/>
            <a:r>
              <a:rPr lang="en-US" altLang="en-US" sz="2000"/>
              <a:t>Fix site conditions to improve soil aeration</a:t>
            </a:r>
          </a:p>
          <a:p>
            <a:pPr lvl="1"/>
            <a:r>
              <a:rPr lang="en-US" altLang="en-US" sz="2000"/>
              <a:t>Replant at proper depth</a:t>
            </a:r>
          </a:p>
        </p:txBody>
      </p:sp>
      <p:pic>
        <p:nvPicPr>
          <p:cNvPr id="17412" name="Picture 2" descr="http://edis.ifas.ufl.edu/LyraEDISServlet?command=getScreenImage&amp;oid=1183449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066801"/>
            <a:ext cx="38862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http://edis.ifas.ufl.edu/LyraEDISServlet?command=getScreenImage&amp;oid=269467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643314"/>
            <a:ext cx="38862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2349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34FF-C005-C38E-0A78-B53E56E8C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 Leggett- </a:t>
            </a:r>
            <a:r>
              <a:rPr lang="en-US" sz="2000" dirty="0"/>
              <a:t>Director Of Technical Services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57A7F-CDE1-BBCA-A557-217007D59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8746D-3ED6-94FB-1B3F-7C2016A988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Cal Leggett is our Director of Technical Services.  He began his career in greenhouse production of tissue culture liners, followed by experience as a nursery inspector with the Florida Department of Agriculture where he found his passion for the landscape side of the industry.  In 2011 he began working for </a:t>
            </a:r>
            <a:r>
              <a:rPr lang="en-US" dirty="0" err="1"/>
              <a:t>ValleyCrest</a:t>
            </a:r>
            <a:r>
              <a:rPr lang="en-US" dirty="0"/>
              <a:t>, now BrightView, and is currently </a:t>
            </a:r>
            <a:r>
              <a:rPr lang="en-US"/>
              <a:t>the Director </a:t>
            </a:r>
            <a:r>
              <a:rPr lang="en-US" dirty="0"/>
              <a:t>of Technical Services based out of Orlando</a:t>
            </a:r>
            <a:r>
              <a:rPr lang="en-US"/>
              <a:t>.  </a:t>
            </a:r>
          </a:p>
          <a:p>
            <a:r>
              <a:rPr lang="en-US"/>
              <a:t>His </a:t>
            </a:r>
            <a:r>
              <a:rPr lang="en-US" dirty="0"/>
              <a:t>certifications and licenses include: Certified Arborist, Florida Certified Pest Control Operator – Lawn and Ornamental, Commercial licensed pesticide applicator in Aquatics, Right-of-Way, and Natural Areas.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1F283-4CC1-A5D2-8B92-A2ADC5294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F8872-E68B-135B-AF7A-D659F24391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u="sng" dirty="0">
                <a:solidFill>
                  <a:schemeClr val="tx1"/>
                </a:solidFill>
              </a:rPr>
              <a:t>Education</a:t>
            </a:r>
            <a:r>
              <a:rPr lang="en-US" b="1" u="sng" dirty="0"/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Bachelors of Science in Horticulture from Colorado State University</a:t>
            </a:r>
          </a:p>
          <a:p>
            <a:r>
              <a:rPr lang="en-US" dirty="0">
                <a:solidFill>
                  <a:schemeClr val="tx1"/>
                </a:solidFill>
              </a:rPr>
              <a:t>Instructor of Best Management Practices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u="sng" dirty="0">
                <a:solidFill>
                  <a:schemeClr val="tx1"/>
                </a:solidFill>
              </a:rPr>
              <a:t>Experience:</a:t>
            </a:r>
          </a:p>
          <a:p>
            <a:r>
              <a:rPr lang="en-US" dirty="0">
                <a:solidFill>
                  <a:schemeClr val="tx1"/>
                </a:solidFill>
              </a:rPr>
              <a:t>Environmental Specialist at Florida Department of Agriculture and Consumer Services</a:t>
            </a:r>
          </a:p>
          <a:p>
            <a:r>
              <a:rPr lang="en-US" dirty="0">
                <a:solidFill>
                  <a:schemeClr val="tx1"/>
                </a:solidFill>
              </a:rPr>
              <a:t>Greenhouse Grower Coordinator at Agri-Starts, Inc.</a:t>
            </a:r>
          </a:p>
          <a:p>
            <a:r>
              <a:rPr lang="en-US" dirty="0">
                <a:solidFill>
                  <a:schemeClr val="tx1"/>
                </a:solidFill>
              </a:rPr>
              <a:t>Certifications</a:t>
            </a:r>
          </a:p>
          <a:p>
            <a:r>
              <a:rPr lang="en-US" dirty="0">
                <a:solidFill>
                  <a:schemeClr val="tx1"/>
                </a:solidFill>
              </a:rPr>
              <a:t>State of Florida Green Industries Best Management Practice</a:t>
            </a:r>
          </a:p>
          <a:p>
            <a:r>
              <a:rPr lang="en-US" dirty="0">
                <a:solidFill>
                  <a:schemeClr val="tx1"/>
                </a:solidFill>
              </a:rPr>
              <a:t>Florida Turfgrass Association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82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8-2-12 Palm Special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676400" y="1219201"/>
            <a:ext cx="5029200" cy="4906963"/>
          </a:xfrm>
        </p:spPr>
        <p:txBody>
          <a:bodyPr/>
          <a:lstStyle/>
          <a:p>
            <a:r>
              <a:rPr lang="en-US" altLang="en-US" dirty="0"/>
              <a:t>Recommended by University of Florida for all palm species</a:t>
            </a:r>
          </a:p>
          <a:p>
            <a:pPr lvl="1"/>
            <a:r>
              <a:rPr lang="en-US" altLang="en-US" dirty="0"/>
              <a:t>Has the optimal ratio of nutrients</a:t>
            </a:r>
          </a:p>
          <a:p>
            <a:pPr lvl="1"/>
            <a:r>
              <a:rPr lang="en-US" altLang="en-US" dirty="0"/>
              <a:t>All components are in a slow release form</a:t>
            </a:r>
          </a:p>
          <a:p>
            <a:r>
              <a:rPr lang="en-US" altLang="en-US" dirty="0"/>
              <a:t>Apply every 3 months for best results</a:t>
            </a:r>
          </a:p>
        </p:txBody>
      </p:sp>
      <p:grpSp>
        <p:nvGrpSpPr>
          <p:cNvPr id="18436" name="Group 6"/>
          <p:cNvGrpSpPr>
            <a:grpSpLocks/>
          </p:cNvGrpSpPr>
          <p:nvPr/>
        </p:nvGrpSpPr>
        <p:grpSpPr bwMode="auto">
          <a:xfrm>
            <a:off x="6835775" y="1143000"/>
            <a:ext cx="3810000" cy="5086350"/>
            <a:chOff x="5181600" y="1142998"/>
            <a:chExt cx="3810000" cy="5086869"/>
          </a:xfrm>
        </p:grpSpPr>
        <p:sp>
          <p:nvSpPr>
            <p:cNvPr id="6" name="Rectangle 5"/>
            <p:cNvSpPr/>
            <p:nvPr/>
          </p:nvSpPr>
          <p:spPr>
            <a:xfrm>
              <a:off x="5181600" y="1142998"/>
              <a:ext cx="3810000" cy="508686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8438" name="Picture 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80" r="58292" b="3824"/>
            <a:stretch>
              <a:fillRect/>
            </a:stretch>
          </p:blipFill>
          <p:spPr bwMode="auto">
            <a:xfrm>
              <a:off x="5181600" y="1142998"/>
              <a:ext cx="3810000" cy="5086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162976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Ganoderma Butt Rot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sz="half" idx="1"/>
          </p:nvPr>
        </p:nvSpPr>
        <p:spPr>
          <a:xfrm>
            <a:off x="1138767" y="1213592"/>
            <a:ext cx="5486400" cy="4953000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Hosts: all palm species</a:t>
            </a:r>
          </a:p>
          <a:p>
            <a:r>
              <a:rPr lang="en-US" altLang="en-US" dirty="0"/>
              <a:t>Symptoms</a:t>
            </a:r>
          </a:p>
          <a:p>
            <a:pPr lvl="1"/>
            <a:r>
              <a:rPr lang="en-US" altLang="en-US" sz="1800" dirty="0"/>
              <a:t>Conks growing on lower 4-5 feet of the trunk</a:t>
            </a:r>
          </a:p>
          <a:p>
            <a:pPr lvl="1"/>
            <a:r>
              <a:rPr lang="en-US" altLang="en-US" sz="1800" dirty="0"/>
              <a:t>Rotting in the center of the trunk – visible upon inspection after palm removal</a:t>
            </a:r>
          </a:p>
          <a:p>
            <a:pPr lvl="1"/>
            <a:r>
              <a:rPr lang="en-US" altLang="en-US" sz="1800" dirty="0"/>
              <a:t>Always results in the death of the palm</a:t>
            </a:r>
          </a:p>
          <a:p>
            <a:r>
              <a:rPr lang="en-US" altLang="en-US" dirty="0"/>
              <a:t>Prevention/Control</a:t>
            </a:r>
          </a:p>
          <a:p>
            <a:pPr lvl="1"/>
            <a:r>
              <a:rPr lang="en-US" altLang="en-US" sz="1800" dirty="0"/>
              <a:t>Removal of infected palms, including stumps.</a:t>
            </a:r>
          </a:p>
          <a:p>
            <a:r>
              <a:rPr lang="en-US" altLang="en-US" dirty="0"/>
              <a:t>Hazards</a:t>
            </a:r>
            <a:endParaRPr lang="en-US" altLang="en-US" sz="2000" dirty="0"/>
          </a:p>
          <a:p>
            <a:pPr lvl="1"/>
            <a:r>
              <a:rPr lang="en-US" altLang="en-US" sz="1800" dirty="0"/>
              <a:t>Because of rotting at the base, trees can become structurally unstable</a:t>
            </a:r>
          </a:p>
          <a:p>
            <a:pPr lvl="1"/>
            <a:r>
              <a:rPr lang="en-US" altLang="en-US" sz="1800" dirty="0"/>
              <a:t>Clients should be notified that affected trees should be immediately removed</a:t>
            </a:r>
          </a:p>
        </p:txBody>
      </p:sp>
      <p:pic>
        <p:nvPicPr>
          <p:cNvPr id="4100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6600" y="1143000"/>
            <a:ext cx="3352800" cy="2514600"/>
          </a:xfrm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37338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28874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Fusarium Wilt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half" idx="1"/>
          </p:nvPr>
        </p:nvSpPr>
        <p:spPr>
          <a:xfrm>
            <a:off x="848286" y="1225176"/>
            <a:ext cx="5334000" cy="4906963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Hosts: Queen, </a:t>
            </a:r>
            <a:r>
              <a:rPr lang="en-US" altLang="en-US" sz="2400" dirty="0" err="1"/>
              <a:t>Washingtonia</a:t>
            </a:r>
            <a:r>
              <a:rPr lang="en-US" altLang="en-US" sz="2400" dirty="0"/>
              <a:t>, and Canary island Date Palms</a:t>
            </a:r>
          </a:p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200" dirty="0"/>
              <a:t>Leaves decline from oldest to youngest</a:t>
            </a:r>
          </a:p>
          <a:p>
            <a:pPr lvl="1"/>
            <a:r>
              <a:rPr lang="en-US" altLang="en-US" sz="2200" dirty="0"/>
              <a:t>Brown stripe on petiole</a:t>
            </a:r>
          </a:p>
          <a:p>
            <a:pPr lvl="1"/>
            <a:r>
              <a:rPr lang="en-US" altLang="en-US" sz="2200" dirty="0"/>
              <a:t>One-sided death of leaf blades</a:t>
            </a:r>
          </a:p>
          <a:p>
            <a:r>
              <a:rPr lang="en-US" altLang="en-US" sz="2400" dirty="0"/>
              <a:t>Prevention/Control</a:t>
            </a:r>
          </a:p>
          <a:p>
            <a:pPr lvl="1"/>
            <a:r>
              <a:rPr lang="en-US" altLang="en-US" sz="2200" dirty="0"/>
              <a:t>Spores spread by wind, animals, contaminated pruning tools, etc.</a:t>
            </a:r>
          </a:p>
          <a:p>
            <a:pPr lvl="1"/>
            <a:r>
              <a:rPr lang="en-US" altLang="en-US" sz="2200" dirty="0"/>
              <a:t>Disinfect pruning tools between trees</a:t>
            </a:r>
          </a:p>
          <a:p>
            <a:pPr lvl="1"/>
            <a:endParaRPr lang="en-US" altLang="en-US" dirty="0"/>
          </a:p>
        </p:txBody>
      </p:sp>
      <p:pic>
        <p:nvPicPr>
          <p:cNvPr id="5124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3409" y="114531"/>
            <a:ext cx="3276600" cy="245745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624" y="2571981"/>
            <a:ext cx="3971363" cy="2978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585" y="67474"/>
            <a:ext cx="2733114" cy="3644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9276C8-2CD1-409B-A4AE-442C4A0FB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85" y="3754602"/>
            <a:ext cx="3070815" cy="2549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77273F-F231-4F55-A97D-9FDE622231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5"/>
          <a:stretch/>
        </p:blipFill>
        <p:spPr>
          <a:xfrm>
            <a:off x="3111471" y="5615954"/>
            <a:ext cx="2402024" cy="12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264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36220" y="36323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/>
              <a:t>Lethal Bronzing</a:t>
            </a:r>
            <a:br>
              <a:rPr lang="en-US" altLang="en-US" dirty="0"/>
            </a:br>
            <a:r>
              <a:rPr lang="en-US" altLang="en-US" sz="3100" dirty="0"/>
              <a:t>(Formerly Texas Phoenix Palm Decline)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>
          <a:xfrm>
            <a:off x="943752" y="1486694"/>
            <a:ext cx="5562600" cy="4906963"/>
          </a:xfrm>
        </p:spPr>
        <p:txBody>
          <a:bodyPr>
            <a:normAutofit lnSpcReduction="10000"/>
          </a:bodyPr>
          <a:lstStyle/>
          <a:p>
            <a:r>
              <a:rPr lang="en-US" altLang="en-US" sz="2200" dirty="0"/>
              <a:t>Hosts: Date, Canary Island Date, Sylvester, Sabal, Christmas, </a:t>
            </a:r>
            <a:r>
              <a:rPr lang="en-US" altLang="en-US" sz="2200" dirty="0" err="1"/>
              <a:t>Bismark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Pindo</a:t>
            </a:r>
            <a:r>
              <a:rPr lang="en-US" altLang="en-US" sz="2200" dirty="0"/>
              <a:t>, Carpentaria, Coconut, Chinese Fan, Windmill and Queen Palms</a:t>
            </a:r>
          </a:p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200" dirty="0"/>
              <a:t>Sudden fruit drop</a:t>
            </a:r>
          </a:p>
          <a:p>
            <a:pPr lvl="1"/>
            <a:r>
              <a:rPr lang="en-US" altLang="en-US" sz="2200" dirty="0"/>
              <a:t>Dead spear leaf</a:t>
            </a:r>
          </a:p>
          <a:p>
            <a:pPr lvl="1"/>
            <a:r>
              <a:rPr lang="en-US" altLang="en-US" sz="2200" dirty="0"/>
              <a:t>Large percentage of dead lower leaves</a:t>
            </a:r>
          </a:p>
          <a:p>
            <a:r>
              <a:rPr lang="en-US" altLang="en-US" sz="2400" dirty="0"/>
              <a:t>Prevention/Control</a:t>
            </a:r>
          </a:p>
          <a:p>
            <a:pPr lvl="1"/>
            <a:r>
              <a:rPr lang="en-US" altLang="en-US" sz="2200" dirty="0"/>
              <a:t>Injections of </a:t>
            </a:r>
            <a:r>
              <a:rPr lang="en-US" altLang="en-US" sz="2200" dirty="0" err="1"/>
              <a:t>Oxytetracycline</a:t>
            </a:r>
            <a:r>
              <a:rPr lang="en-US" altLang="en-US" sz="2200" dirty="0"/>
              <a:t>(OTC)</a:t>
            </a:r>
          </a:p>
          <a:p>
            <a:pPr lvl="2"/>
            <a:r>
              <a:rPr lang="en-US" altLang="en-US" sz="1800" dirty="0"/>
              <a:t>Must be performed every 3 months for the life of the palm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8953" y="207170"/>
            <a:ext cx="2300288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138" y="3672682"/>
            <a:ext cx="1828800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Box 1"/>
          <p:cNvSpPr txBox="1">
            <a:spLocks noChangeArrowheads="1"/>
          </p:cNvSpPr>
          <p:nvPr/>
        </p:nvSpPr>
        <p:spPr bwMode="auto">
          <a:xfrm rot="-5400000">
            <a:off x="6871495" y="2107407"/>
            <a:ext cx="2693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N. Harrison and M. Elliot, University of Florida - IFAS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57936" y="3855879"/>
            <a:ext cx="3139440" cy="2354580"/>
          </a:xfrm>
          <a:prstGeom prst="rect">
            <a:avLst/>
          </a:prstGeom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 rot="-5400000">
            <a:off x="7785895" y="4955700"/>
            <a:ext cx="2693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N. Harrison and M. Elliot, University of Florida - IFAS</a:t>
            </a:r>
          </a:p>
        </p:txBody>
      </p:sp>
    </p:spTree>
    <p:extLst>
      <p:ext uri="{BB962C8B-B14F-4D97-AF65-F5344CB8AC3E}">
        <p14:creationId xmlns:p14="http://schemas.microsoft.com/office/powerpoint/2010/main" val="364522915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36220" y="36323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altLang="en-US" sz="4000" dirty="0"/>
              <a:t>Lethal Bronzing - Distribution</a:t>
            </a: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9A0D90-1553-4F24-93AB-FC001E0524B6}"/>
              </a:ext>
            </a:extLst>
          </p:cNvPr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5" y="1538423"/>
            <a:ext cx="11709120" cy="378115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047363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Thielaviopsis Trunk Rot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1219201" y="1213592"/>
            <a:ext cx="5029200" cy="4906963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/>
              <a:t>Affects all palm species</a:t>
            </a:r>
          </a:p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200" dirty="0"/>
              <a:t>Trunk folds over or canopy falls out of tree</a:t>
            </a:r>
          </a:p>
          <a:p>
            <a:pPr lvl="1"/>
            <a:r>
              <a:rPr lang="en-US" altLang="en-US" sz="2200" dirty="0"/>
              <a:t>Stem “bleeding”</a:t>
            </a:r>
          </a:p>
          <a:p>
            <a:r>
              <a:rPr lang="en-US" altLang="en-US" sz="2400" dirty="0"/>
              <a:t>Prevention/Control</a:t>
            </a:r>
          </a:p>
          <a:p>
            <a:pPr lvl="1"/>
            <a:r>
              <a:rPr lang="en-US" altLang="en-US" sz="2200" dirty="0"/>
              <a:t>Disease enters through wounds in trunk</a:t>
            </a:r>
          </a:p>
          <a:p>
            <a:pPr lvl="1"/>
            <a:r>
              <a:rPr lang="en-US" altLang="en-US" sz="2200" dirty="0"/>
              <a:t>Don’t use tree climbing spikes</a:t>
            </a:r>
          </a:p>
          <a:p>
            <a:pPr lvl="1"/>
            <a:r>
              <a:rPr lang="en-US" altLang="en-US" sz="2200" dirty="0"/>
              <a:t>Attach holiday lights, signs, light fixtures, etc. with zip ties instead of screws or staples</a:t>
            </a:r>
          </a:p>
          <a:p>
            <a:pPr lvl="1"/>
            <a:endParaRPr lang="en-US" altLang="en-US" dirty="0"/>
          </a:p>
        </p:txBody>
      </p:sp>
      <p:pic>
        <p:nvPicPr>
          <p:cNvPr id="717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58200" y="1143000"/>
            <a:ext cx="2114550" cy="2819400"/>
          </a:xfrm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576" y="2895601"/>
            <a:ext cx="2162175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TextBox 8"/>
          <p:cNvSpPr txBox="1">
            <a:spLocks noChangeArrowheads="1"/>
          </p:cNvSpPr>
          <p:nvPr/>
        </p:nvSpPr>
        <p:spPr bwMode="auto">
          <a:xfrm rot="-5400000">
            <a:off x="7682707" y="4695032"/>
            <a:ext cx="2693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M. Elliot, University of Florida - IFAS</a:t>
            </a:r>
          </a:p>
        </p:txBody>
      </p:sp>
    </p:spTree>
    <p:extLst>
      <p:ext uri="{BB962C8B-B14F-4D97-AF65-F5344CB8AC3E}">
        <p14:creationId xmlns:p14="http://schemas.microsoft.com/office/powerpoint/2010/main" val="2285292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Bud Rot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half" idx="4294967295"/>
          </p:nvPr>
        </p:nvSpPr>
        <p:spPr>
          <a:xfrm>
            <a:off x="673974" y="1341437"/>
            <a:ext cx="5486400" cy="4906963"/>
          </a:xfrm>
        </p:spPr>
        <p:txBody>
          <a:bodyPr/>
          <a:lstStyle/>
          <a:p>
            <a:r>
              <a:rPr lang="en-US" altLang="en-US" sz="2400" dirty="0"/>
              <a:t>Hosts: all palm species</a:t>
            </a:r>
          </a:p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200" dirty="0"/>
              <a:t>Death of spear leaf and surrounding leaves</a:t>
            </a:r>
          </a:p>
          <a:p>
            <a:pPr lvl="1"/>
            <a:r>
              <a:rPr lang="en-US" altLang="en-US" sz="2200" dirty="0"/>
              <a:t>Collapsed canopy</a:t>
            </a:r>
          </a:p>
          <a:p>
            <a:r>
              <a:rPr lang="en-US" altLang="en-US" sz="2400" dirty="0"/>
              <a:t>Prevention/Control</a:t>
            </a:r>
          </a:p>
          <a:p>
            <a:pPr lvl="1"/>
            <a:r>
              <a:rPr lang="en-US" altLang="en-US" sz="2200" dirty="0"/>
              <a:t>Difficult to prevent in the landscape</a:t>
            </a:r>
          </a:p>
          <a:p>
            <a:pPr lvl="2"/>
            <a:r>
              <a:rPr lang="en-US" altLang="en-US" sz="1800" dirty="0"/>
              <a:t>Disease starts on the spear leaf and moves in the bud</a:t>
            </a:r>
          </a:p>
          <a:p>
            <a:pPr lvl="2"/>
            <a:r>
              <a:rPr lang="en-US" altLang="en-US" sz="1800" dirty="0"/>
              <a:t>Short window for treatment</a:t>
            </a:r>
          </a:p>
          <a:p>
            <a:pPr lvl="1"/>
            <a:endParaRPr lang="en-US" altLang="en-US" dirty="0"/>
          </a:p>
        </p:txBody>
      </p:sp>
      <p:sp>
        <p:nvSpPr>
          <p:cNvPr id="8196" name="TextBox 8"/>
          <p:cNvSpPr txBox="1">
            <a:spLocks noChangeArrowheads="1"/>
          </p:cNvSpPr>
          <p:nvPr/>
        </p:nvSpPr>
        <p:spPr bwMode="auto">
          <a:xfrm>
            <a:off x="6306027" y="2917825"/>
            <a:ext cx="26939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M. Elliot, University of Florida - IFAS</a:t>
            </a: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921" y="587375"/>
            <a:ext cx="37369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121" y="2895600"/>
            <a:ext cx="2473325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6692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Palmetto Weevil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half" idx="4294967295"/>
          </p:nvPr>
        </p:nvSpPr>
        <p:spPr>
          <a:xfrm>
            <a:off x="677334" y="1341437"/>
            <a:ext cx="5791200" cy="4906963"/>
          </a:xfrm>
        </p:spPr>
        <p:txBody>
          <a:bodyPr>
            <a:normAutofit lnSpcReduction="10000"/>
          </a:bodyPr>
          <a:lstStyle/>
          <a:p>
            <a:r>
              <a:rPr lang="en-US" altLang="en-US" sz="2200" dirty="0"/>
              <a:t>Hosts: Date (Medjool), Canary Island Date, </a:t>
            </a:r>
            <a:r>
              <a:rPr lang="en-US" altLang="en-US" sz="2200" dirty="0" err="1"/>
              <a:t>Washingtonia</a:t>
            </a:r>
            <a:r>
              <a:rPr lang="en-US" altLang="en-US" sz="2200" dirty="0"/>
              <a:t>, </a:t>
            </a:r>
            <a:r>
              <a:rPr lang="en-US" altLang="en-US" sz="2200" dirty="0" err="1"/>
              <a:t>Bismark</a:t>
            </a:r>
            <a:r>
              <a:rPr lang="en-US" altLang="en-US" sz="2200" dirty="0"/>
              <a:t>, and Sabal palms</a:t>
            </a:r>
          </a:p>
          <a:p>
            <a:r>
              <a:rPr lang="en-US" altLang="en-US" sz="2400" dirty="0"/>
              <a:t>Symptoms</a:t>
            </a:r>
          </a:p>
          <a:p>
            <a:pPr lvl="1"/>
            <a:r>
              <a:rPr lang="en-US" altLang="en-US" sz="2200" dirty="0"/>
              <a:t>Collapse of almost all leaves in canopy</a:t>
            </a:r>
          </a:p>
          <a:p>
            <a:pPr lvl="1"/>
            <a:r>
              <a:rPr lang="en-US" altLang="en-US" sz="2200" dirty="0"/>
              <a:t>Death of spear leaf and surrounding leaves</a:t>
            </a:r>
          </a:p>
          <a:p>
            <a:r>
              <a:rPr lang="en-US" altLang="en-US" sz="2400" dirty="0"/>
              <a:t>Prevention/Control</a:t>
            </a:r>
          </a:p>
          <a:p>
            <a:pPr lvl="1"/>
            <a:r>
              <a:rPr lang="en-US" altLang="en-US" sz="2200" dirty="0"/>
              <a:t>Do not remove green leaves – weevils are attracted to wounds</a:t>
            </a:r>
          </a:p>
          <a:p>
            <a:pPr lvl="1"/>
            <a:r>
              <a:rPr lang="en-US" altLang="en-US" sz="2200" dirty="0"/>
              <a:t>Bud &amp; Soil drench with systemic insecticide – Mallet or Safari</a:t>
            </a: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428" y="1396205"/>
            <a:ext cx="2675113" cy="211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599" y="609600"/>
            <a:ext cx="1531938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0CBCD91D-D91F-4CD8-B90D-A5DE872C9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711" y="3570286"/>
            <a:ext cx="3973764" cy="2980323"/>
          </a:xfrm>
          <a:prstGeom prst="rect">
            <a:avLst/>
          </a:prstGeom>
        </p:spPr>
      </p:pic>
      <p:pic>
        <p:nvPicPr>
          <p:cNvPr id="5" name="Picture 4" descr="A picture containing tree, outdoor, plant, palm&#10;&#10;Description automatically generated">
            <a:extLst>
              <a:ext uri="{FF2B5EF4-FFF2-40B4-BE49-F238E27FC236}">
                <a16:creationId xmlns:a16="http://schemas.microsoft.com/office/drawing/2014/main" id="{318C5F55-E10C-4BD0-843C-59574C6D3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6593" y="1064022"/>
            <a:ext cx="3055407" cy="229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1068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Juniper Powerpoin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72CE"/>
      </a:accent1>
      <a:accent2>
        <a:srgbClr val="9ACA3C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niper Powerpoint" id="{9C20263A-7852-47CA-8729-ED3E0E01524C}" vid="{C2F5AD79-E3CB-49B7-99C5-DDA0E4879A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1B8715FA98E84FA70411EF23BC17F2" ma:contentTypeVersion="6" ma:contentTypeDescription="Create a new document." ma:contentTypeScope="" ma:versionID="db3e8348760398428d20ecca1dba2831">
  <xsd:schema xmlns:xsd="http://www.w3.org/2001/XMLSchema" xmlns:xs="http://www.w3.org/2001/XMLSchema" xmlns:p="http://schemas.microsoft.com/office/2006/metadata/properties" xmlns:ns2="0b4a7bca-8c89-42c5-9eac-5cc44536556c" xmlns:ns3="27a0ac2c-ea56-4aa9-a854-6f55e4ab1877" targetNamespace="http://schemas.microsoft.com/office/2006/metadata/properties" ma:root="true" ma:fieldsID="58696967006edc79ddb440228a9b94e2" ns2:_="" ns3:_="">
    <xsd:import namespace="0b4a7bca-8c89-42c5-9eac-5cc44536556c"/>
    <xsd:import namespace="27a0ac2c-ea56-4aa9-a854-6f55e4ab18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a7bca-8c89-42c5-9eac-5cc4453655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0ac2c-ea56-4aa9-a854-6f55e4ab18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A09E09-F1F9-4598-8CF3-BFDA3E7781BD}"/>
</file>

<file path=customXml/itemProps2.xml><?xml version="1.0" encoding="utf-8"?>
<ds:datastoreItem xmlns:ds="http://schemas.openxmlformats.org/officeDocument/2006/customXml" ds:itemID="{2905B5C2-996D-4C1C-BFBF-52C147CB2D32}"/>
</file>

<file path=docProps/app.xml><?xml version="1.0" encoding="utf-8"?>
<Properties xmlns="http://schemas.openxmlformats.org/officeDocument/2006/extended-properties" xmlns:vt="http://schemas.openxmlformats.org/officeDocument/2006/docPropsVTypes">
  <Template>Juniper Powerpoint</Template>
  <TotalTime>232</TotalTime>
  <Words>1052</Words>
  <Application>Microsoft Office PowerPoint</Application>
  <PresentationFormat>Widescreen</PresentationFormat>
  <Paragraphs>150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Juniper Powerpoint</vt:lpstr>
      <vt:lpstr>Palm Pests and Disorders</vt:lpstr>
      <vt:lpstr>Cal Leggett- Director Of Technical Services</vt:lpstr>
      <vt:lpstr>Ganoderma Butt Rot</vt:lpstr>
      <vt:lpstr>Fusarium Wilt</vt:lpstr>
      <vt:lpstr>Lethal Bronzing (Formerly Texas Phoenix Palm Decline) </vt:lpstr>
      <vt:lpstr>Lethal Bronzing - Distribution  </vt:lpstr>
      <vt:lpstr>Thielaviopsis Trunk Rot</vt:lpstr>
      <vt:lpstr>Bud Rot</vt:lpstr>
      <vt:lpstr>Palmetto Weevil</vt:lpstr>
      <vt:lpstr>Royal Palm Bug</vt:lpstr>
      <vt:lpstr>Red Date Scale</vt:lpstr>
      <vt:lpstr>Nutrient Deficiencies</vt:lpstr>
      <vt:lpstr>Potassium (K)</vt:lpstr>
      <vt:lpstr>Magnesium (Mg)</vt:lpstr>
      <vt:lpstr>Nitrogen (N)</vt:lpstr>
      <vt:lpstr>Boron (B)</vt:lpstr>
      <vt:lpstr>Boron coninued</vt:lpstr>
      <vt:lpstr>Manganese (Mn)</vt:lpstr>
      <vt:lpstr>Iron (Fe)</vt:lpstr>
      <vt:lpstr>8-2-12 Palm Special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Pest Management - IPM</dc:title>
  <dc:creator>Cal Leggett</dc:creator>
  <cp:lastModifiedBy>Chad Wood</cp:lastModifiedBy>
  <cp:revision>35</cp:revision>
  <dcterms:created xsi:type="dcterms:W3CDTF">2020-10-09T13:16:07Z</dcterms:created>
  <dcterms:modified xsi:type="dcterms:W3CDTF">2023-03-07T18:38:38Z</dcterms:modified>
</cp:coreProperties>
</file>