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docx" ContentType="application/vnd.openxmlformats-officedocument.wordprocessingml.document"/>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70" r:id="rId5"/>
    <p:sldId id="269" r:id="rId6"/>
    <p:sldId id="273" r:id="rId7"/>
    <p:sldId id="274" r:id="rId8"/>
    <p:sldId id="275" r:id="rId9"/>
    <p:sldId id="271" r:id="rId10"/>
    <p:sldId id="276" r:id="rId11"/>
    <p:sldId id="272" r:id="rId12"/>
    <p:sldId id="27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1" d="100"/>
          <a:sy n="121" d="100"/>
        </p:scale>
        <p:origin x="4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26EF5-E3AC-4DF4-9E86-EF106DE2D9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9EEE63-54CD-4CAB-B74F-DE5DCEBD6D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CD426F-B1AD-46B8-8495-D53F29DCF610}"/>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5" name="Footer Placeholder 4">
            <a:extLst>
              <a:ext uri="{FF2B5EF4-FFF2-40B4-BE49-F238E27FC236}">
                <a16:creationId xmlns:a16="http://schemas.microsoft.com/office/drawing/2014/main" id="{0734B646-27BA-4233-B083-032D53B2E1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28160C-5E9A-40B4-B257-B25DEE520003}"/>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4260896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11964-F2CE-4481-9033-7A2E356DE9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FCC265E-A12E-4C53-B0D6-AE4B39D65F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2C3FDB-3C47-487C-9662-F16FA669A76A}"/>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5" name="Footer Placeholder 4">
            <a:extLst>
              <a:ext uri="{FF2B5EF4-FFF2-40B4-BE49-F238E27FC236}">
                <a16:creationId xmlns:a16="http://schemas.microsoft.com/office/drawing/2014/main" id="{A4BF6DD1-9CA2-40F5-89B4-DA4D604A0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70DCBE-94E5-413A-8E9D-4A0328E71D76}"/>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1132069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05C717-515D-47AC-BEBC-13882D3121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C30310-5E52-402C-9333-96CD5DADBD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19A95F-81AF-4976-9B64-67D21B3B4FBA}"/>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5" name="Footer Placeholder 4">
            <a:extLst>
              <a:ext uri="{FF2B5EF4-FFF2-40B4-BE49-F238E27FC236}">
                <a16:creationId xmlns:a16="http://schemas.microsoft.com/office/drawing/2014/main" id="{D07C71E5-FED7-4249-8CC3-9BE7258ADA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20F8E-A5CD-4307-9D08-3CD38AE97FE4}"/>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110011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85D98-958E-4C4D-8E89-0E3783D018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4036E-A52E-4088-9A76-FCD27627D5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8553DD-331B-4918-81EC-B78E00E2E675}"/>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5" name="Footer Placeholder 4">
            <a:extLst>
              <a:ext uri="{FF2B5EF4-FFF2-40B4-BE49-F238E27FC236}">
                <a16:creationId xmlns:a16="http://schemas.microsoft.com/office/drawing/2014/main" id="{C7E6B1F0-AB87-40F5-9E75-F9DB1944B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4A0C9C-07A3-4868-9931-66F599945B74}"/>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1632674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EE316-6ACF-4CFE-B095-DA2751BF06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380F94-61E8-4FA0-A645-DEF302D14F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DB19D3-7269-4331-A6AF-36341371F97C}"/>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5" name="Footer Placeholder 4">
            <a:extLst>
              <a:ext uri="{FF2B5EF4-FFF2-40B4-BE49-F238E27FC236}">
                <a16:creationId xmlns:a16="http://schemas.microsoft.com/office/drawing/2014/main" id="{0143DB9B-8D1B-4D16-AFBE-CA9E45AC2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6640E-178E-45CC-A533-1A47A67E9F4F}"/>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1716278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0D3CF-9A8A-45B1-893E-AE840FB0CF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986128-D931-453D-ABF2-7601701D2F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9CC428-741D-4032-9C5F-F41A93021D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C9C28A-DB99-446C-AB19-37821B66234A}"/>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6" name="Footer Placeholder 5">
            <a:extLst>
              <a:ext uri="{FF2B5EF4-FFF2-40B4-BE49-F238E27FC236}">
                <a16:creationId xmlns:a16="http://schemas.microsoft.com/office/drawing/2014/main" id="{9C301E65-189E-4866-BC45-63265C776D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8BD258-E1BE-4CB9-8C53-01F5BCB32D4B}"/>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163946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4E5BC-1D27-40D7-98D5-3A8F1A3EE2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B107EF-55FD-4473-8D13-3491D01522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C9DF23-1DBF-4BE3-85F5-76A52BF551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6AC0C6-E213-42FB-A335-79304F640B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98A8F5-2F55-4621-B09B-DD2051C830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53F551B-5C40-462E-B3A6-040DF2CADB9B}"/>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8" name="Footer Placeholder 7">
            <a:extLst>
              <a:ext uri="{FF2B5EF4-FFF2-40B4-BE49-F238E27FC236}">
                <a16:creationId xmlns:a16="http://schemas.microsoft.com/office/drawing/2014/main" id="{637B03A0-A1BD-4615-B9DF-0EBF2FE124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411BBE-6024-4647-9E09-2251AE9B87CA}"/>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3209767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7799D-1B4B-4539-8FC0-4772A5B19B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2CE5EC-6DBE-4629-BC6C-59053C6C1E5F}"/>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4" name="Footer Placeholder 3">
            <a:extLst>
              <a:ext uri="{FF2B5EF4-FFF2-40B4-BE49-F238E27FC236}">
                <a16:creationId xmlns:a16="http://schemas.microsoft.com/office/drawing/2014/main" id="{152DD532-6168-4427-8592-EB82C9BCF3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DBCBCF-3836-4D97-B25F-06C2D8C3A47C}"/>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246879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A13E94-65EE-4915-9B7A-3ADF8CB03D0E}"/>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3" name="Footer Placeholder 2">
            <a:extLst>
              <a:ext uri="{FF2B5EF4-FFF2-40B4-BE49-F238E27FC236}">
                <a16:creationId xmlns:a16="http://schemas.microsoft.com/office/drawing/2014/main" id="{85542C5A-1FD2-40BE-9EDB-1D18B14BFC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B97B3F-F88F-4EE2-AEBC-86B357707225}"/>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191442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A71E2-4CD6-4151-B69D-5E7AB32083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438C2C-8943-441D-BEED-792889959B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EAB373-6692-4789-A35C-ED22443254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E1DC90-ECBC-4D0A-99A8-9940A9C93789}"/>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6" name="Footer Placeholder 5">
            <a:extLst>
              <a:ext uri="{FF2B5EF4-FFF2-40B4-BE49-F238E27FC236}">
                <a16:creationId xmlns:a16="http://schemas.microsoft.com/office/drawing/2014/main" id="{A0036E88-B10C-40ED-BC96-7EDA674603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C2A239-D668-4DDB-A5DD-878BA450C5E7}"/>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3261135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D196B-8E6F-4E77-BA5F-87F1EFF08F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CF8DA9-0E5A-4676-97B0-1248FDF77C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BAB81D-B3DF-4571-8159-D7862E2659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DFD4EA-DC37-4B1C-A7A8-353CDCA13690}"/>
              </a:ext>
            </a:extLst>
          </p:cNvPr>
          <p:cNvSpPr>
            <a:spLocks noGrp="1"/>
          </p:cNvSpPr>
          <p:nvPr>
            <p:ph type="dt" sz="half" idx="10"/>
          </p:nvPr>
        </p:nvSpPr>
        <p:spPr/>
        <p:txBody>
          <a:bodyPr/>
          <a:lstStyle/>
          <a:p>
            <a:fld id="{D8654C27-894F-4310-AD71-09EC4E834F30}" type="datetimeFigureOut">
              <a:rPr lang="en-US" smtClean="0"/>
              <a:t>3/21/2023</a:t>
            </a:fld>
            <a:endParaRPr lang="en-US"/>
          </a:p>
        </p:txBody>
      </p:sp>
      <p:sp>
        <p:nvSpPr>
          <p:cNvPr id="6" name="Footer Placeholder 5">
            <a:extLst>
              <a:ext uri="{FF2B5EF4-FFF2-40B4-BE49-F238E27FC236}">
                <a16:creationId xmlns:a16="http://schemas.microsoft.com/office/drawing/2014/main" id="{B2342FF2-8782-477D-9A18-79B1AC2C1E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2DBDBD-9F07-46F4-B10A-BE81F199D03A}"/>
              </a:ext>
            </a:extLst>
          </p:cNvPr>
          <p:cNvSpPr>
            <a:spLocks noGrp="1"/>
          </p:cNvSpPr>
          <p:nvPr>
            <p:ph type="sldNum" sz="quarter" idx="12"/>
          </p:nvPr>
        </p:nvSpPr>
        <p:spPr/>
        <p:txBody>
          <a:bodyPr/>
          <a:lstStyle/>
          <a:p>
            <a:fld id="{4BBC3F9E-0B43-48F1-8E98-D702229EC4C9}" type="slidenum">
              <a:rPr lang="en-US" smtClean="0"/>
              <a:t>‹#›</a:t>
            </a:fld>
            <a:endParaRPr lang="en-US"/>
          </a:p>
        </p:txBody>
      </p:sp>
    </p:spTree>
    <p:extLst>
      <p:ext uri="{BB962C8B-B14F-4D97-AF65-F5344CB8AC3E}">
        <p14:creationId xmlns:p14="http://schemas.microsoft.com/office/powerpoint/2010/main" val="1774496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884E19-39CA-4DAC-AE7D-1DC464444C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7C73A0-C591-4DA3-B267-EEE5C482CF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0CEC05-2912-4600-BF25-F361F38565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654C27-894F-4310-AD71-09EC4E834F30}" type="datetimeFigureOut">
              <a:rPr lang="en-US" smtClean="0"/>
              <a:t>3/21/2023</a:t>
            </a:fld>
            <a:endParaRPr lang="en-US"/>
          </a:p>
        </p:txBody>
      </p:sp>
      <p:sp>
        <p:nvSpPr>
          <p:cNvPr id="5" name="Footer Placeholder 4">
            <a:extLst>
              <a:ext uri="{FF2B5EF4-FFF2-40B4-BE49-F238E27FC236}">
                <a16:creationId xmlns:a16="http://schemas.microsoft.com/office/drawing/2014/main" id="{1ACD8ED4-0524-437C-BE81-16AF4E1335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F0C959-72E4-44F5-92E4-F8C825E2CA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C3F9E-0B43-48F1-8E98-D702229EC4C9}" type="slidenum">
              <a:rPr lang="en-US" smtClean="0"/>
              <a:t>‹#›</a:t>
            </a:fld>
            <a:endParaRPr lang="en-US"/>
          </a:p>
        </p:txBody>
      </p:sp>
    </p:spTree>
    <p:extLst>
      <p:ext uri="{BB962C8B-B14F-4D97-AF65-F5344CB8AC3E}">
        <p14:creationId xmlns:p14="http://schemas.microsoft.com/office/powerpoint/2010/main" val="3875179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3.bin"/><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Word_Document.docx"/><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4.bin"/><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645A6FB9-B62A-487C-94D0-C775B6D466EE}"/>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1263577" y="822121"/>
            <a:ext cx="9664846" cy="3027912"/>
          </a:xfrm>
          <a:prstGeom prst="rect">
            <a:avLst/>
          </a:prstGeom>
          <a:noFill/>
        </p:spPr>
      </p:pic>
      <p:sp>
        <p:nvSpPr>
          <p:cNvPr id="5" name="TextBox 4">
            <a:extLst>
              <a:ext uri="{FF2B5EF4-FFF2-40B4-BE49-F238E27FC236}">
                <a16:creationId xmlns:a16="http://schemas.microsoft.com/office/drawing/2014/main" id="{9079D578-830D-4C6E-BD1C-E9F6ACFB290A}"/>
              </a:ext>
            </a:extLst>
          </p:cNvPr>
          <p:cNvSpPr txBox="1"/>
          <p:nvPr/>
        </p:nvSpPr>
        <p:spPr>
          <a:xfrm>
            <a:off x="2224316" y="3253731"/>
            <a:ext cx="8263156" cy="13849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mn-cs"/>
              </a:rPr>
              <a:t> </a:t>
            </a: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mn-cs"/>
              </a:rPr>
              <a:t>PROPERTY DAMAGE INSURANCE CLAIMS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mn-cs"/>
              </a:rPr>
              <a:t>ROOF – WIND – FIRE – WATER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mn-cs"/>
              </a:rPr>
              <a:t>AUTO ACCIDENTS – INJURY CLAIMS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A8063774-EDB2-5B70-970A-7C86EB6C6C49}"/>
              </a:ext>
            </a:extLst>
          </p:cNvPr>
          <p:cNvSpPr txBox="1"/>
          <p:nvPr/>
        </p:nvSpPr>
        <p:spPr>
          <a:xfrm>
            <a:off x="2372710" y="4753341"/>
            <a:ext cx="713177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FloridaInsuranceLawyer.com – (386) 317-7777</a:t>
            </a:r>
          </a:p>
        </p:txBody>
      </p:sp>
      <p:sp>
        <p:nvSpPr>
          <p:cNvPr id="3" name="TextBox 2">
            <a:extLst>
              <a:ext uri="{FF2B5EF4-FFF2-40B4-BE49-F238E27FC236}">
                <a16:creationId xmlns:a16="http://schemas.microsoft.com/office/drawing/2014/main" id="{89CE5D7B-34A9-A41F-0F33-FE899C3F8051}"/>
              </a:ext>
            </a:extLst>
          </p:cNvPr>
          <p:cNvSpPr txBox="1"/>
          <p:nvPr/>
        </p:nvSpPr>
        <p:spPr>
          <a:xfrm>
            <a:off x="958362" y="5098191"/>
            <a:ext cx="10579824" cy="8415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374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635DD888-363D-488C-8FB3-24A4C6584B1A}"/>
              </a:ext>
            </a:extLst>
          </p:cNvPr>
          <p:cNvSpPr>
            <a:spLocks noGrp="1"/>
          </p:cNvSpPr>
          <p:nvPr>
            <p:ph type="title"/>
          </p:nvPr>
        </p:nvSpPr>
        <p:spPr>
          <a:xfrm>
            <a:off x="1214849" y="676367"/>
            <a:ext cx="3229803" cy="4754050"/>
          </a:xfrm>
        </p:spPr>
        <p:txBody>
          <a:bodyPr>
            <a:normAutofit/>
          </a:bodyPr>
          <a:lstStyle/>
          <a:p>
            <a:r>
              <a:rPr lang="en-US" sz="3600" b="1" dirty="0">
                <a:solidFill>
                  <a:schemeClr val="bg1"/>
                </a:solidFill>
              </a:rPr>
              <a:t>Documenting Property Conditions Before and After a Loss</a:t>
            </a:r>
          </a:p>
        </p:txBody>
      </p:sp>
      <p:sp>
        <p:nvSpPr>
          <p:cNvPr id="3" name="Content Placeholder 2">
            <a:extLst>
              <a:ext uri="{FF2B5EF4-FFF2-40B4-BE49-F238E27FC236}">
                <a16:creationId xmlns:a16="http://schemas.microsoft.com/office/drawing/2014/main" id="{EAF01A3D-CA1B-4011-A7F7-4BB292AA42E5}"/>
              </a:ext>
            </a:extLst>
          </p:cNvPr>
          <p:cNvSpPr>
            <a:spLocks noGrp="1"/>
          </p:cNvSpPr>
          <p:nvPr>
            <p:ph idx="1"/>
          </p:nvPr>
        </p:nvSpPr>
        <p:spPr>
          <a:xfrm>
            <a:off x="4844404" y="563918"/>
            <a:ext cx="6525220" cy="5251646"/>
          </a:xfrm>
        </p:spPr>
        <p:txBody>
          <a:bodyPr anchor="ctr">
            <a:normAutofit/>
          </a:bodyPr>
          <a:lstStyle/>
          <a:p>
            <a:pPr>
              <a:spcBef>
                <a:spcPts val="0"/>
              </a:spcBef>
            </a:pPr>
            <a:r>
              <a:rPr lang="en-US" sz="4400" dirty="0">
                <a:solidFill>
                  <a:srgbClr val="002060"/>
                </a:solidFill>
                <a:effectLst/>
                <a:latin typeface="Calibri" panose="020F0502020204030204" pitchFamily="34" charset="0"/>
                <a:ea typeface="Calibri" panose="020F0502020204030204" pitchFamily="34" charset="0"/>
              </a:rPr>
              <a:t>After Loss</a:t>
            </a:r>
          </a:p>
          <a:p>
            <a:pPr>
              <a:spcBef>
                <a:spcPts val="0"/>
              </a:spcBef>
            </a:pPr>
            <a:r>
              <a:rPr lang="en-US" sz="4400" dirty="0">
                <a:solidFill>
                  <a:srgbClr val="002060"/>
                </a:solidFill>
                <a:effectLst/>
                <a:latin typeface="Calibri" panose="020F0502020204030204" pitchFamily="34" charset="0"/>
                <a:ea typeface="Calibri" panose="020F0502020204030204" pitchFamily="34" charset="0"/>
              </a:rPr>
              <a:t>Photographs and Video of Property</a:t>
            </a:r>
            <a:endParaRPr lang="en-US" sz="4400" dirty="0">
              <a:solidFill>
                <a:srgbClr val="002060"/>
              </a:solidFill>
              <a:latin typeface="Calibri" panose="020F0502020204030204" pitchFamily="34" charset="0"/>
              <a:ea typeface="Calibri" panose="020F0502020204030204" pitchFamily="34" charset="0"/>
            </a:endParaRPr>
          </a:p>
          <a:p>
            <a:pPr>
              <a:spcBef>
                <a:spcPts val="0"/>
              </a:spcBef>
            </a:pPr>
            <a:r>
              <a:rPr lang="en-US" sz="4400" dirty="0">
                <a:solidFill>
                  <a:srgbClr val="002060"/>
                </a:solidFill>
                <a:latin typeface="Calibri" panose="020F0502020204030204" pitchFamily="34" charset="0"/>
                <a:ea typeface="Calibri" panose="020F0502020204030204" pitchFamily="34" charset="0"/>
              </a:rPr>
              <a:t>Retain all Mitigation Records</a:t>
            </a:r>
          </a:p>
          <a:p>
            <a:pPr>
              <a:spcBef>
                <a:spcPts val="0"/>
              </a:spcBef>
            </a:pPr>
            <a:r>
              <a:rPr lang="en-US" sz="4400" dirty="0">
                <a:solidFill>
                  <a:srgbClr val="002060"/>
                </a:solidFill>
                <a:effectLst/>
                <a:latin typeface="Calibri" panose="020F0502020204030204" pitchFamily="34" charset="0"/>
                <a:ea typeface="Calibri" panose="020F0502020204030204" pitchFamily="34" charset="0"/>
              </a:rPr>
              <a:t>Report Loss Immediately</a:t>
            </a:r>
          </a:p>
          <a:p>
            <a:pPr>
              <a:spcBef>
                <a:spcPts val="0"/>
              </a:spcBef>
            </a:pPr>
            <a:r>
              <a:rPr lang="en-US" sz="4400" dirty="0">
                <a:solidFill>
                  <a:srgbClr val="002060"/>
                </a:solidFill>
                <a:effectLst/>
                <a:latin typeface="Calibri" panose="020F0502020204030204" pitchFamily="34" charset="0"/>
                <a:ea typeface="Calibri" panose="020F0502020204030204" pitchFamily="34" charset="0"/>
              </a:rPr>
              <a:t>Retain Legal Counsel or Public Adjuster?</a:t>
            </a:r>
          </a:p>
        </p:txBody>
      </p:sp>
      <p:pic>
        <p:nvPicPr>
          <p:cNvPr id="14" name="Picture 13">
            <a:extLst>
              <a:ext uri="{FF2B5EF4-FFF2-40B4-BE49-F238E27FC236}">
                <a16:creationId xmlns:a16="http://schemas.microsoft.com/office/drawing/2014/main" id="{E84DAEB0-B139-42E6-9046-747D23AAD5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790815" y="5430417"/>
            <a:ext cx="3389630" cy="949065"/>
          </a:xfrm>
          <a:prstGeom prst="rect">
            <a:avLst/>
          </a:prstGeom>
          <a:noFill/>
        </p:spPr>
      </p:pic>
      <p:sp>
        <p:nvSpPr>
          <p:cNvPr id="4" name="TextBox 3">
            <a:extLst>
              <a:ext uri="{FF2B5EF4-FFF2-40B4-BE49-F238E27FC236}">
                <a16:creationId xmlns:a16="http://schemas.microsoft.com/office/drawing/2014/main" id="{D791B4A4-96B6-1E90-3B35-1DC9A7D69220}"/>
              </a:ext>
            </a:extLst>
          </p:cNvPr>
          <p:cNvSpPr txBox="1"/>
          <p:nvPr/>
        </p:nvSpPr>
        <p:spPr>
          <a:xfrm>
            <a:off x="7898524" y="6249409"/>
            <a:ext cx="2906325" cy="369332"/>
          </a:xfrm>
          <a:prstGeom prst="rect">
            <a:avLst/>
          </a:prstGeom>
          <a:noFill/>
        </p:spPr>
        <p:txBody>
          <a:bodyPr wrap="square" rtlCol="0">
            <a:spAutoFit/>
          </a:bodyPr>
          <a:lstStyle/>
          <a:p>
            <a:r>
              <a:rPr lang="en-US" dirty="0">
                <a:solidFill>
                  <a:srgbClr val="002060"/>
                </a:solidFill>
              </a:rPr>
              <a:t>FloridaInsuranceLawyer.com</a:t>
            </a:r>
          </a:p>
        </p:txBody>
      </p:sp>
    </p:spTree>
    <p:extLst>
      <p:ext uri="{BB962C8B-B14F-4D97-AF65-F5344CB8AC3E}">
        <p14:creationId xmlns:p14="http://schemas.microsoft.com/office/powerpoint/2010/main" val="4096301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635DD888-363D-488C-8FB3-24A4C6584B1A}"/>
              </a:ext>
            </a:extLst>
          </p:cNvPr>
          <p:cNvSpPr>
            <a:spLocks noGrp="1"/>
          </p:cNvSpPr>
          <p:nvPr>
            <p:ph type="title"/>
          </p:nvPr>
        </p:nvSpPr>
        <p:spPr>
          <a:xfrm>
            <a:off x="1214849" y="676367"/>
            <a:ext cx="3229803" cy="4754050"/>
          </a:xfrm>
        </p:spPr>
        <p:txBody>
          <a:bodyPr>
            <a:normAutofit/>
          </a:bodyPr>
          <a:lstStyle/>
          <a:p>
            <a:r>
              <a:rPr lang="en-US" sz="4000" b="1" dirty="0">
                <a:solidFill>
                  <a:schemeClr val="bg1"/>
                </a:solidFill>
              </a:rPr>
              <a:t>The Claims Process</a:t>
            </a:r>
          </a:p>
        </p:txBody>
      </p:sp>
      <p:sp>
        <p:nvSpPr>
          <p:cNvPr id="3" name="Content Placeholder 2">
            <a:extLst>
              <a:ext uri="{FF2B5EF4-FFF2-40B4-BE49-F238E27FC236}">
                <a16:creationId xmlns:a16="http://schemas.microsoft.com/office/drawing/2014/main" id="{EAF01A3D-CA1B-4011-A7F7-4BB292AA42E5}"/>
              </a:ext>
            </a:extLst>
          </p:cNvPr>
          <p:cNvSpPr>
            <a:spLocks noGrp="1"/>
          </p:cNvSpPr>
          <p:nvPr>
            <p:ph idx="1"/>
          </p:nvPr>
        </p:nvSpPr>
        <p:spPr>
          <a:xfrm>
            <a:off x="4844404" y="563918"/>
            <a:ext cx="6525220" cy="5251646"/>
          </a:xfrm>
        </p:spPr>
        <p:txBody>
          <a:bodyPr anchor="ctr">
            <a:normAutofit/>
          </a:bodyPr>
          <a:lstStyle/>
          <a:p>
            <a:pPr>
              <a:spcBef>
                <a:spcPts val="0"/>
              </a:spcBef>
            </a:pPr>
            <a:r>
              <a:rPr lang="en-US" sz="4400" dirty="0">
                <a:solidFill>
                  <a:srgbClr val="002060"/>
                </a:solidFill>
                <a:effectLst/>
                <a:latin typeface="Calibri" panose="020F0502020204030204" pitchFamily="34" charset="0"/>
                <a:ea typeface="Calibri" panose="020F0502020204030204" pitchFamily="34" charset="0"/>
              </a:rPr>
              <a:t>Assess Damage</a:t>
            </a:r>
          </a:p>
          <a:p>
            <a:pPr>
              <a:spcBef>
                <a:spcPts val="0"/>
              </a:spcBef>
            </a:pPr>
            <a:r>
              <a:rPr lang="en-US" sz="4400" dirty="0">
                <a:solidFill>
                  <a:srgbClr val="002060"/>
                </a:solidFill>
                <a:effectLst/>
                <a:latin typeface="Calibri" panose="020F0502020204030204" pitchFamily="34" charset="0"/>
                <a:ea typeface="Calibri" panose="020F0502020204030204" pitchFamily="34" charset="0"/>
              </a:rPr>
              <a:t>Confirm Coverage</a:t>
            </a:r>
          </a:p>
          <a:p>
            <a:pPr lvl="1">
              <a:spcBef>
                <a:spcPts val="0"/>
              </a:spcBef>
            </a:pPr>
            <a:r>
              <a:rPr lang="en-US" sz="4000" dirty="0">
                <a:solidFill>
                  <a:srgbClr val="002060"/>
                </a:solidFill>
                <a:latin typeface="Calibri" panose="020F0502020204030204" pitchFamily="34" charset="0"/>
                <a:ea typeface="Calibri" panose="020F0502020204030204" pitchFamily="34" charset="0"/>
              </a:rPr>
              <a:t>Flood?</a:t>
            </a:r>
          </a:p>
          <a:p>
            <a:pPr lvl="1">
              <a:spcBef>
                <a:spcPts val="0"/>
              </a:spcBef>
            </a:pPr>
            <a:r>
              <a:rPr lang="en-US" sz="4000" dirty="0">
                <a:solidFill>
                  <a:srgbClr val="002060"/>
                </a:solidFill>
                <a:effectLst/>
                <a:latin typeface="Calibri" panose="020F0502020204030204" pitchFamily="34" charset="0"/>
                <a:ea typeface="Calibri" panose="020F0502020204030204" pitchFamily="34" charset="0"/>
              </a:rPr>
              <a:t>Wind?</a:t>
            </a:r>
          </a:p>
          <a:p>
            <a:pPr lvl="1">
              <a:spcBef>
                <a:spcPts val="0"/>
              </a:spcBef>
            </a:pPr>
            <a:r>
              <a:rPr lang="en-US" sz="4000" dirty="0">
                <a:solidFill>
                  <a:srgbClr val="002060"/>
                </a:solidFill>
                <a:latin typeface="Calibri" panose="020F0502020204030204" pitchFamily="34" charset="0"/>
                <a:ea typeface="Calibri" panose="020F0502020204030204" pitchFamily="34" charset="0"/>
              </a:rPr>
              <a:t>Wind Driven Rain?</a:t>
            </a:r>
            <a:endParaRPr lang="en-US" sz="4000" dirty="0">
              <a:solidFill>
                <a:srgbClr val="002060"/>
              </a:solidFill>
              <a:effectLst/>
              <a:latin typeface="Calibri" panose="020F0502020204030204" pitchFamily="34" charset="0"/>
              <a:ea typeface="Calibri" panose="020F0502020204030204" pitchFamily="34" charset="0"/>
            </a:endParaRPr>
          </a:p>
          <a:p>
            <a:pPr>
              <a:spcBef>
                <a:spcPts val="0"/>
              </a:spcBef>
            </a:pPr>
            <a:r>
              <a:rPr lang="en-US" sz="4400" dirty="0">
                <a:solidFill>
                  <a:srgbClr val="002060"/>
                </a:solidFill>
                <a:effectLst/>
                <a:latin typeface="Calibri" panose="020F0502020204030204" pitchFamily="34" charset="0"/>
                <a:ea typeface="Calibri" panose="020F0502020204030204" pitchFamily="34" charset="0"/>
              </a:rPr>
              <a:t>Report Claim</a:t>
            </a:r>
          </a:p>
          <a:p>
            <a:pPr>
              <a:spcBef>
                <a:spcPts val="0"/>
              </a:spcBef>
            </a:pPr>
            <a:r>
              <a:rPr lang="en-US" sz="4400" dirty="0">
                <a:solidFill>
                  <a:srgbClr val="002060"/>
                </a:solidFill>
                <a:latin typeface="Calibri" panose="020F0502020204030204" pitchFamily="34" charset="0"/>
                <a:ea typeface="Calibri" panose="020F0502020204030204" pitchFamily="34" charset="0"/>
              </a:rPr>
              <a:t>Carrier Inspections</a:t>
            </a:r>
          </a:p>
          <a:p>
            <a:pPr lvl="1">
              <a:spcBef>
                <a:spcPts val="0"/>
              </a:spcBef>
            </a:pPr>
            <a:r>
              <a:rPr lang="en-US" sz="4000" dirty="0">
                <a:solidFill>
                  <a:srgbClr val="002060"/>
                </a:solidFill>
                <a:effectLst/>
                <a:latin typeface="Calibri" panose="020F0502020204030204" pitchFamily="34" charset="0"/>
                <a:ea typeface="Calibri" panose="020F0502020204030204" pitchFamily="34" charset="0"/>
              </a:rPr>
              <a:t>Requests for Information</a:t>
            </a:r>
          </a:p>
          <a:p>
            <a:pPr marL="0" indent="0">
              <a:spcBef>
                <a:spcPts val="0"/>
              </a:spcBef>
              <a:buNone/>
            </a:pPr>
            <a:endParaRPr lang="en-US" sz="4400" dirty="0">
              <a:solidFill>
                <a:srgbClr val="002060"/>
              </a:solidFill>
              <a:effectLst/>
              <a:latin typeface="Calibri" panose="020F0502020204030204" pitchFamily="34" charset="0"/>
              <a:ea typeface="Calibri" panose="020F0502020204030204" pitchFamily="34" charset="0"/>
            </a:endParaRPr>
          </a:p>
        </p:txBody>
      </p:sp>
      <p:pic>
        <p:nvPicPr>
          <p:cNvPr id="14" name="Picture 13">
            <a:extLst>
              <a:ext uri="{FF2B5EF4-FFF2-40B4-BE49-F238E27FC236}">
                <a16:creationId xmlns:a16="http://schemas.microsoft.com/office/drawing/2014/main" id="{E84DAEB0-B139-42E6-9046-747D23AAD5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790815" y="5430417"/>
            <a:ext cx="3389630" cy="949065"/>
          </a:xfrm>
          <a:prstGeom prst="rect">
            <a:avLst/>
          </a:prstGeom>
          <a:noFill/>
        </p:spPr>
      </p:pic>
      <p:sp>
        <p:nvSpPr>
          <p:cNvPr id="4" name="TextBox 3">
            <a:extLst>
              <a:ext uri="{FF2B5EF4-FFF2-40B4-BE49-F238E27FC236}">
                <a16:creationId xmlns:a16="http://schemas.microsoft.com/office/drawing/2014/main" id="{D791B4A4-96B6-1E90-3B35-1DC9A7D69220}"/>
              </a:ext>
            </a:extLst>
          </p:cNvPr>
          <p:cNvSpPr txBox="1"/>
          <p:nvPr/>
        </p:nvSpPr>
        <p:spPr>
          <a:xfrm>
            <a:off x="7914290" y="6249409"/>
            <a:ext cx="2890559" cy="369332"/>
          </a:xfrm>
          <a:prstGeom prst="rect">
            <a:avLst/>
          </a:prstGeom>
          <a:noFill/>
        </p:spPr>
        <p:txBody>
          <a:bodyPr wrap="square" rtlCol="0">
            <a:spAutoFit/>
          </a:bodyPr>
          <a:lstStyle/>
          <a:p>
            <a:r>
              <a:rPr lang="en-US" dirty="0">
                <a:solidFill>
                  <a:srgbClr val="002060"/>
                </a:solidFill>
              </a:rPr>
              <a:t>FloridaInsuranceLawyer.com</a:t>
            </a:r>
          </a:p>
        </p:txBody>
      </p:sp>
    </p:spTree>
    <p:extLst>
      <p:ext uri="{BB962C8B-B14F-4D97-AF65-F5344CB8AC3E}">
        <p14:creationId xmlns:p14="http://schemas.microsoft.com/office/powerpoint/2010/main" val="126620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635DD888-363D-488C-8FB3-24A4C6584B1A}"/>
              </a:ext>
            </a:extLst>
          </p:cNvPr>
          <p:cNvSpPr>
            <a:spLocks noGrp="1"/>
          </p:cNvSpPr>
          <p:nvPr>
            <p:ph type="title"/>
          </p:nvPr>
        </p:nvSpPr>
        <p:spPr>
          <a:xfrm>
            <a:off x="1214849" y="676367"/>
            <a:ext cx="3229803" cy="4754050"/>
          </a:xfrm>
        </p:spPr>
        <p:txBody>
          <a:bodyPr>
            <a:normAutofit/>
          </a:bodyPr>
          <a:lstStyle/>
          <a:p>
            <a:r>
              <a:rPr lang="en-US" sz="4000" b="1" dirty="0">
                <a:solidFill>
                  <a:schemeClr val="bg1"/>
                </a:solidFill>
              </a:rPr>
              <a:t>The Claims Process</a:t>
            </a:r>
          </a:p>
        </p:txBody>
      </p:sp>
      <p:sp>
        <p:nvSpPr>
          <p:cNvPr id="3" name="Content Placeholder 2">
            <a:extLst>
              <a:ext uri="{FF2B5EF4-FFF2-40B4-BE49-F238E27FC236}">
                <a16:creationId xmlns:a16="http://schemas.microsoft.com/office/drawing/2014/main" id="{EAF01A3D-CA1B-4011-A7F7-4BB292AA42E5}"/>
              </a:ext>
            </a:extLst>
          </p:cNvPr>
          <p:cNvSpPr>
            <a:spLocks noGrp="1"/>
          </p:cNvSpPr>
          <p:nvPr>
            <p:ph idx="1"/>
          </p:nvPr>
        </p:nvSpPr>
        <p:spPr>
          <a:xfrm>
            <a:off x="4844404" y="563918"/>
            <a:ext cx="6525220" cy="5251646"/>
          </a:xfrm>
        </p:spPr>
        <p:txBody>
          <a:bodyPr anchor="ctr">
            <a:normAutofit lnSpcReduction="10000"/>
          </a:bodyPr>
          <a:lstStyle/>
          <a:p>
            <a:pPr>
              <a:spcBef>
                <a:spcPts val="0"/>
              </a:spcBef>
            </a:pPr>
            <a:r>
              <a:rPr lang="en-US" sz="4400" dirty="0">
                <a:solidFill>
                  <a:srgbClr val="002060"/>
                </a:solidFill>
                <a:effectLst/>
                <a:latin typeface="Calibri" panose="020F0502020204030204" pitchFamily="34" charset="0"/>
                <a:ea typeface="Calibri" panose="020F0502020204030204" pitchFamily="34" charset="0"/>
              </a:rPr>
              <a:t>Relevant Deadlines</a:t>
            </a:r>
            <a:endParaRPr lang="en-US" sz="3600" dirty="0">
              <a:solidFill>
                <a:srgbClr val="002060"/>
              </a:solidFill>
              <a:effectLst/>
              <a:latin typeface="Calibri" panose="020F0502020204030204" pitchFamily="34" charset="0"/>
              <a:ea typeface="Calibri" panose="020F0502020204030204" pitchFamily="34" charset="0"/>
            </a:endParaRPr>
          </a:p>
          <a:p>
            <a:pPr>
              <a:spcBef>
                <a:spcPts val="0"/>
              </a:spcBef>
            </a:pPr>
            <a:r>
              <a:rPr lang="en-US" sz="4400" dirty="0">
                <a:solidFill>
                  <a:srgbClr val="002060"/>
                </a:solidFill>
                <a:effectLst/>
                <a:latin typeface="Calibri" panose="020F0502020204030204" pitchFamily="34" charset="0"/>
                <a:ea typeface="Calibri" panose="020F0502020204030204" pitchFamily="34" charset="0"/>
              </a:rPr>
              <a:t>Carrier time to adjust</a:t>
            </a:r>
          </a:p>
          <a:p>
            <a:pPr lvl="1">
              <a:spcBef>
                <a:spcPts val="0"/>
              </a:spcBef>
            </a:pPr>
            <a:r>
              <a:rPr lang="en-US" sz="3200" dirty="0">
                <a:solidFill>
                  <a:srgbClr val="002060"/>
                </a:solidFill>
                <a:latin typeface="Calibri" panose="020F0502020204030204" pitchFamily="34" charset="0"/>
                <a:ea typeface="Calibri" panose="020F0502020204030204" pitchFamily="34" charset="0"/>
              </a:rPr>
              <a:t>Proof of Loss</a:t>
            </a:r>
          </a:p>
          <a:p>
            <a:pPr lvl="1">
              <a:spcBef>
                <a:spcPts val="0"/>
              </a:spcBef>
            </a:pPr>
            <a:r>
              <a:rPr lang="en-US" sz="3200" dirty="0">
                <a:solidFill>
                  <a:srgbClr val="002060"/>
                </a:solidFill>
                <a:effectLst/>
                <a:latin typeface="Calibri" panose="020F0502020204030204" pitchFamily="34" charset="0"/>
                <a:ea typeface="Calibri" panose="020F0502020204030204" pitchFamily="34" charset="0"/>
              </a:rPr>
              <a:t>Civil Remedy Notice</a:t>
            </a:r>
          </a:p>
          <a:p>
            <a:pPr lvl="1">
              <a:spcBef>
                <a:spcPts val="0"/>
              </a:spcBef>
            </a:pPr>
            <a:r>
              <a:rPr lang="en-US" sz="3200" dirty="0">
                <a:solidFill>
                  <a:srgbClr val="002060"/>
                </a:solidFill>
                <a:latin typeface="Calibri" panose="020F0502020204030204" pitchFamily="34" charset="0"/>
                <a:ea typeface="Calibri" panose="020F0502020204030204" pitchFamily="34" charset="0"/>
              </a:rPr>
              <a:t>Notice of Intent </a:t>
            </a:r>
          </a:p>
          <a:p>
            <a:pPr lvl="1">
              <a:spcBef>
                <a:spcPts val="0"/>
              </a:spcBef>
            </a:pPr>
            <a:r>
              <a:rPr lang="en-US" sz="3200" dirty="0">
                <a:solidFill>
                  <a:srgbClr val="002060"/>
                </a:solidFill>
                <a:effectLst/>
                <a:latin typeface="Calibri" panose="020F0502020204030204" pitchFamily="34" charset="0"/>
                <a:ea typeface="Calibri" panose="020F0502020204030204" pitchFamily="34" charset="0"/>
              </a:rPr>
              <a:t>New Open v. Supplemental Claims</a:t>
            </a:r>
          </a:p>
          <a:p>
            <a:pPr>
              <a:spcBef>
                <a:spcPts val="0"/>
              </a:spcBef>
            </a:pPr>
            <a:r>
              <a:rPr lang="en-US" sz="4400" dirty="0">
                <a:solidFill>
                  <a:srgbClr val="002060"/>
                </a:solidFill>
                <a:latin typeface="Calibri" panose="020F0502020204030204" pitchFamily="34" charset="0"/>
                <a:ea typeface="Calibri" panose="020F0502020204030204" pitchFamily="34" charset="0"/>
              </a:rPr>
              <a:t>Dispute Resolution</a:t>
            </a:r>
          </a:p>
          <a:p>
            <a:pPr lvl="1">
              <a:spcBef>
                <a:spcPts val="0"/>
              </a:spcBef>
            </a:pPr>
            <a:r>
              <a:rPr lang="en-US" sz="4000" dirty="0">
                <a:solidFill>
                  <a:srgbClr val="002060"/>
                </a:solidFill>
                <a:effectLst/>
                <a:latin typeface="Calibri" panose="020F0502020204030204" pitchFamily="34" charset="0"/>
                <a:ea typeface="Calibri" panose="020F0502020204030204" pitchFamily="34" charset="0"/>
              </a:rPr>
              <a:t>Mediation</a:t>
            </a:r>
          </a:p>
          <a:p>
            <a:pPr lvl="1">
              <a:spcBef>
                <a:spcPts val="0"/>
              </a:spcBef>
            </a:pPr>
            <a:r>
              <a:rPr lang="en-US" sz="4000" dirty="0">
                <a:solidFill>
                  <a:srgbClr val="002060"/>
                </a:solidFill>
                <a:latin typeface="Calibri" panose="020F0502020204030204" pitchFamily="34" charset="0"/>
                <a:ea typeface="Calibri" panose="020F0502020204030204" pitchFamily="34" charset="0"/>
              </a:rPr>
              <a:t>Appraisal</a:t>
            </a:r>
          </a:p>
          <a:p>
            <a:pPr lvl="1">
              <a:spcBef>
                <a:spcPts val="0"/>
              </a:spcBef>
            </a:pPr>
            <a:r>
              <a:rPr lang="en-US" sz="4000" dirty="0">
                <a:solidFill>
                  <a:srgbClr val="002060"/>
                </a:solidFill>
                <a:effectLst/>
                <a:latin typeface="Calibri" panose="020F0502020204030204" pitchFamily="34" charset="0"/>
                <a:ea typeface="Calibri" panose="020F0502020204030204" pitchFamily="34" charset="0"/>
              </a:rPr>
              <a:t>Litigation</a:t>
            </a:r>
          </a:p>
          <a:p>
            <a:pPr marL="0" indent="0">
              <a:spcBef>
                <a:spcPts val="0"/>
              </a:spcBef>
              <a:buNone/>
            </a:pPr>
            <a:endParaRPr lang="en-US" sz="4400" dirty="0">
              <a:solidFill>
                <a:srgbClr val="002060"/>
              </a:solidFill>
              <a:effectLst/>
              <a:latin typeface="Calibri" panose="020F0502020204030204" pitchFamily="34" charset="0"/>
              <a:ea typeface="Calibri" panose="020F0502020204030204" pitchFamily="34" charset="0"/>
            </a:endParaRPr>
          </a:p>
        </p:txBody>
      </p:sp>
      <p:pic>
        <p:nvPicPr>
          <p:cNvPr id="14" name="Picture 13">
            <a:extLst>
              <a:ext uri="{FF2B5EF4-FFF2-40B4-BE49-F238E27FC236}">
                <a16:creationId xmlns:a16="http://schemas.microsoft.com/office/drawing/2014/main" id="{E84DAEB0-B139-42E6-9046-747D23AAD5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790815" y="5430417"/>
            <a:ext cx="3389630" cy="949065"/>
          </a:xfrm>
          <a:prstGeom prst="rect">
            <a:avLst/>
          </a:prstGeom>
          <a:noFill/>
        </p:spPr>
      </p:pic>
      <p:sp>
        <p:nvSpPr>
          <p:cNvPr id="4" name="TextBox 3">
            <a:extLst>
              <a:ext uri="{FF2B5EF4-FFF2-40B4-BE49-F238E27FC236}">
                <a16:creationId xmlns:a16="http://schemas.microsoft.com/office/drawing/2014/main" id="{D791B4A4-96B6-1E90-3B35-1DC9A7D69220}"/>
              </a:ext>
            </a:extLst>
          </p:cNvPr>
          <p:cNvSpPr txBox="1"/>
          <p:nvPr/>
        </p:nvSpPr>
        <p:spPr>
          <a:xfrm>
            <a:off x="7914290" y="6249409"/>
            <a:ext cx="2890559" cy="369332"/>
          </a:xfrm>
          <a:prstGeom prst="rect">
            <a:avLst/>
          </a:prstGeom>
          <a:noFill/>
        </p:spPr>
        <p:txBody>
          <a:bodyPr wrap="square" rtlCol="0">
            <a:spAutoFit/>
          </a:bodyPr>
          <a:lstStyle/>
          <a:p>
            <a:r>
              <a:rPr lang="en-US" dirty="0">
                <a:solidFill>
                  <a:srgbClr val="002060"/>
                </a:solidFill>
              </a:rPr>
              <a:t>FloridaInsuranceLawyer.com</a:t>
            </a:r>
          </a:p>
        </p:txBody>
      </p:sp>
    </p:spTree>
    <p:extLst>
      <p:ext uri="{BB962C8B-B14F-4D97-AF65-F5344CB8AC3E}">
        <p14:creationId xmlns:p14="http://schemas.microsoft.com/office/powerpoint/2010/main" val="104037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635DD888-363D-488C-8FB3-24A4C6584B1A}"/>
              </a:ext>
            </a:extLst>
          </p:cNvPr>
          <p:cNvSpPr>
            <a:spLocks noGrp="1"/>
          </p:cNvSpPr>
          <p:nvPr>
            <p:ph type="title"/>
          </p:nvPr>
        </p:nvSpPr>
        <p:spPr>
          <a:xfrm>
            <a:off x="905069" y="676367"/>
            <a:ext cx="3749231" cy="4754050"/>
          </a:xfrm>
        </p:spPr>
        <p:txBody>
          <a:bodyPr>
            <a:normAutofit/>
          </a:bodyPr>
          <a:lstStyle/>
          <a:p>
            <a:pPr marL="571500" indent="-571500">
              <a:buFont typeface="Arial" panose="020B0604020202020204" pitchFamily="34" charset="0"/>
              <a:buChar char="•"/>
            </a:pPr>
            <a:r>
              <a:rPr lang="en-US" dirty="0">
                <a:solidFill>
                  <a:srgbClr val="FFFFFF"/>
                </a:solidFill>
              </a:rPr>
              <a:t>BIO</a:t>
            </a:r>
            <a:br>
              <a:rPr lang="en-US" dirty="0">
                <a:solidFill>
                  <a:srgbClr val="FFFFFF"/>
                </a:solidFill>
              </a:rPr>
            </a:br>
            <a:br>
              <a:rPr lang="en-US" dirty="0">
                <a:solidFill>
                  <a:srgbClr val="FFFFFF"/>
                </a:solidFill>
              </a:rPr>
            </a:br>
            <a:br>
              <a:rPr lang="en-US" sz="2700" i="1" dirty="0">
                <a:solidFill>
                  <a:schemeClr val="tx1">
                    <a:lumMod val="95000"/>
                    <a:lumOff val="5000"/>
                  </a:schemeClr>
                </a:solidFill>
              </a:rPr>
            </a:br>
            <a:endParaRPr lang="en-US" sz="2700" dirty="0">
              <a:solidFill>
                <a:schemeClr val="tx1">
                  <a:lumMod val="95000"/>
                  <a:lumOff val="5000"/>
                </a:schemeClr>
              </a:solidFill>
            </a:endParaRPr>
          </a:p>
        </p:txBody>
      </p:sp>
      <p:sp>
        <p:nvSpPr>
          <p:cNvPr id="3" name="Content Placeholder 2">
            <a:extLst>
              <a:ext uri="{FF2B5EF4-FFF2-40B4-BE49-F238E27FC236}">
                <a16:creationId xmlns:a16="http://schemas.microsoft.com/office/drawing/2014/main" id="{EAF01A3D-CA1B-4011-A7F7-4BB292AA42E5}"/>
              </a:ext>
            </a:extLst>
          </p:cNvPr>
          <p:cNvSpPr>
            <a:spLocks noGrp="1"/>
          </p:cNvSpPr>
          <p:nvPr>
            <p:ph idx="1"/>
          </p:nvPr>
        </p:nvSpPr>
        <p:spPr>
          <a:xfrm>
            <a:off x="4978708" y="873644"/>
            <a:ext cx="6525220" cy="4938582"/>
          </a:xfrm>
        </p:spPr>
        <p:txBody>
          <a:bodyPr anchor="ctr">
            <a:noAutofit/>
          </a:bodyPr>
          <a:lstStyle/>
          <a:p>
            <a:pPr marL="0" indent="0">
              <a:buNone/>
            </a:pPr>
            <a:r>
              <a:rPr lang="en-US" sz="2000" dirty="0">
                <a:solidFill>
                  <a:schemeClr val="accent1">
                    <a:lumMod val="50000"/>
                  </a:schemeClr>
                </a:solidFill>
                <a:effectLst/>
                <a:latin typeface="Calibri" panose="020F0502020204030204" pitchFamily="34" charset="0"/>
                <a:ea typeface="Calibri" panose="020F0502020204030204" pitchFamily="34" charset="0"/>
              </a:rPr>
              <a:t>In 1999, Hurricane Irene damaged Michael </a:t>
            </a:r>
            <a:r>
              <a:rPr lang="en-US" sz="2000" dirty="0" err="1">
                <a:solidFill>
                  <a:schemeClr val="accent1">
                    <a:lumMod val="50000"/>
                  </a:schemeClr>
                </a:solidFill>
                <a:effectLst/>
                <a:latin typeface="Calibri" panose="020F0502020204030204" pitchFamily="34" charset="0"/>
                <a:ea typeface="Calibri" panose="020F0502020204030204" pitchFamily="34" charset="0"/>
              </a:rPr>
              <a:t>Ciocchetti's</a:t>
            </a:r>
            <a:r>
              <a:rPr lang="en-US" sz="2000" dirty="0">
                <a:solidFill>
                  <a:schemeClr val="accent1">
                    <a:lumMod val="50000"/>
                  </a:schemeClr>
                </a:solidFill>
                <a:effectLst/>
                <a:latin typeface="Calibri" panose="020F0502020204030204" pitchFamily="34" charset="0"/>
                <a:ea typeface="Calibri" panose="020F0502020204030204" pitchFamily="34" charset="0"/>
              </a:rPr>
              <a:t> family-owned Daytona Beach motel and, more importantly, plotted his future. He commenced his legal career in 2003 representing the former Florida Department of Insurance (now DFS) in insurer receivership and liquidation matters.  Over time, his law practice transitioned to statewide property insurance defense.  Since 2016, Mike and his team of attorneys have devoted the firm practice to representing policyholders in all property claims, including residential, commercial and condo claims.  </a:t>
            </a:r>
            <a:br>
              <a:rPr lang="en-US" sz="2000" dirty="0">
                <a:solidFill>
                  <a:schemeClr val="accent1">
                    <a:lumMod val="50000"/>
                  </a:schemeClr>
                </a:solidFill>
                <a:effectLst/>
                <a:latin typeface="Calibri" panose="020F0502020204030204" pitchFamily="34" charset="0"/>
                <a:ea typeface="Calibri" panose="020F0502020204030204" pitchFamily="34" charset="0"/>
              </a:rPr>
            </a:br>
            <a:r>
              <a:rPr lang="en-US" sz="2000" dirty="0">
                <a:solidFill>
                  <a:schemeClr val="accent1">
                    <a:lumMod val="50000"/>
                  </a:schemeClr>
                </a:solidFill>
                <a:effectLst/>
                <a:latin typeface="Calibri" panose="020F0502020204030204" pitchFamily="34" charset="0"/>
                <a:ea typeface="Calibri" panose="020F0502020204030204" pitchFamily="34" charset="0"/>
              </a:rPr>
              <a:t> </a:t>
            </a:r>
            <a:br>
              <a:rPr lang="en-US" sz="2000" dirty="0">
                <a:solidFill>
                  <a:schemeClr val="accent1">
                    <a:lumMod val="50000"/>
                  </a:schemeClr>
                </a:solidFill>
                <a:effectLst/>
                <a:latin typeface="Calibri" panose="020F0502020204030204" pitchFamily="34" charset="0"/>
                <a:ea typeface="Calibri" panose="020F0502020204030204" pitchFamily="34" charset="0"/>
              </a:rPr>
            </a:br>
            <a:r>
              <a:rPr lang="en-US" sz="2000" dirty="0">
                <a:solidFill>
                  <a:schemeClr val="accent1">
                    <a:lumMod val="50000"/>
                  </a:schemeClr>
                </a:solidFill>
                <a:effectLst/>
                <a:latin typeface="Calibri" panose="020F0502020204030204" pitchFamily="34" charset="0"/>
                <a:ea typeface="Calibri" panose="020F0502020204030204" pitchFamily="34" charset="0"/>
              </a:rPr>
              <a:t>Mike graduated with honors from the University of Florida (B.A.) and received M.B.A. and Juris Doctor degrees from Stetson University.  He has been recognized as a Top Attorney in Florida by The Wall Street Journal and Miami Magazine, a Florida Super Lawyer and is AV-Rated by Martindale-Hubbell.</a:t>
            </a:r>
            <a:br>
              <a:rPr lang="en-US" sz="2000" dirty="0">
                <a:solidFill>
                  <a:schemeClr val="accent1">
                    <a:lumMod val="50000"/>
                  </a:schemeClr>
                </a:solidFill>
                <a:effectLst/>
                <a:latin typeface="Calibri" panose="020F0502020204030204" pitchFamily="34" charset="0"/>
                <a:ea typeface="Calibri" panose="020F0502020204030204" pitchFamily="34" charset="0"/>
              </a:rPr>
            </a:br>
            <a:r>
              <a:rPr lang="en-US" sz="2000" dirty="0">
                <a:solidFill>
                  <a:schemeClr val="accent1">
                    <a:lumMod val="50000"/>
                  </a:schemeClr>
                </a:solidFill>
                <a:effectLst/>
                <a:latin typeface="Calibri" panose="020F0502020204030204" pitchFamily="34" charset="0"/>
                <a:ea typeface="Calibri" panose="020F0502020204030204" pitchFamily="34" charset="0"/>
              </a:rPr>
              <a:t> </a:t>
            </a:r>
            <a:br>
              <a:rPr lang="en-US" sz="2000" dirty="0">
                <a:effectLst/>
                <a:latin typeface="Calibri" panose="020F0502020204030204" pitchFamily="34" charset="0"/>
                <a:ea typeface="Calibri" panose="020F0502020204030204" pitchFamily="34" charset="0"/>
              </a:rPr>
            </a:br>
            <a:endParaRPr lang="en-US" sz="2000" dirty="0"/>
          </a:p>
        </p:txBody>
      </p:sp>
      <p:pic>
        <p:nvPicPr>
          <p:cNvPr id="14" name="Picture 13">
            <a:extLst>
              <a:ext uri="{FF2B5EF4-FFF2-40B4-BE49-F238E27FC236}">
                <a16:creationId xmlns:a16="http://schemas.microsoft.com/office/drawing/2014/main" id="{E84DAEB0-B139-42E6-9046-747D23AAD5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748086" y="5393806"/>
            <a:ext cx="3389630" cy="1058269"/>
          </a:xfrm>
          <a:prstGeom prst="rect">
            <a:avLst/>
          </a:prstGeom>
          <a:noFill/>
        </p:spPr>
      </p:pic>
      <p:sp>
        <p:nvSpPr>
          <p:cNvPr id="4" name="TextBox 3">
            <a:extLst>
              <a:ext uri="{FF2B5EF4-FFF2-40B4-BE49-F238E27FC236}">
                <a16:creationId xmlns:a16="http://schemas.microsoft.com/office/drawing/2014/main" id="{CD438546-FBC1-4BFF-3D0D-BED472C14ED9}"/>
              </a:ext>
            </a:extLst>
          </p:cNvPr>
          <p:cNvSpPr txBox="1"/>
          <p:nvPr/>
        </p:nvSpPr>
        <p:spPr>
          <a:xfrm>
            <a:off x="8041593" y="6316538"/>
            <a:ext cx="3096123" cy="369332"/>
          </a:xfrm>
          <a:prstGeom prst="rect">
            <a:avLst/>
          </a:prstGeom>
          <a:noFill/>
        </p:spPr>
        <p:txBody>
          <a:bodyPr wrap="square" rtlCol="0">
            <a:spAutoFit/>
          </a:bodyPr>
          <a:lstStyle/>
          <a:p>
            <a:r>
              <a:rPr lang="en-US" dirty="0">
                <a:solidFill>
                  <a:srgbClr val="002060"/>
                </a:solidFill>
              </a:rPr>
              <a:t>FloridaInsuranceLawyer.com</a:t>
            </a:r>
          </a:p>
        </p:txBody>
      </p:sp>
    </p:spTree>
    <p:extLst>
      <p:ext uri="{BB962C8B-B14F-4D97-AF65-F5344CB8AC3E}">
        <p14:creationId xmlns:p14="http://schemas.microsoft.com/office/powerpoint/2010/main" val="3143596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635DD888-363D-488C-8FB3-24A4C6584B1A}"/>
              </a:ext>
            </a:extLst>
          </p:cNvPr>
          <p:cNvSpPr>
            <a:spLocks noGrp="1"/>
          </p:cNvSpPr>
          <p:nvPr>
            <p:ph type="title"/>
          </p:nvPr>
        </p:nvSpPr>
        <p:spPr>
          <a:xfrm>
            <a:off x="1214849" y="676367"/>
            <a:ext cx="3229803" cy="4754050"/>
          </a:xfrm>
        </p:spPr>
        <p:txBody>
          <a:bodyPr>
            <a:normAutofit/>
          </a:bodyPr>
          <a:lstStyle/>
          <a:p>
            <a:r>
              <a:rPr lang="en-US" dirty="0">
                <a:solidFill>
                  <a:srgbClr val="FFFFFF"/>
                </a:solidFill>
              </a:rPr>
              <a:t>TOPIC:</a:t>
            </a:r>
            <a:br>
              <a:rPr lang="en-US" dirty="0">
                <a:solidFill>
                  <a:srgbClr val="FFFFFF"/>
                </a:solidFill>
              </a:rPr>
            </a:br>
            <a:br>
              <a:rPr lang="en-US" dirty="0">
                <a:solidFill>
                  <a:srgbClr val="FFFFFF"/>
                </a:solidFill>
              </a:rPr>
            </a:br>
            <a:r>
              <a:rPr lang="en-US" sz="3600" b="1" dirty="0">
                <a:solidFill>
                  <a:schemeClr val="bg1"/>
                </a:solidFill>
              </a:rPr>
              <a:t>INSURANCE COVERAGE AND CLAIMS</a:t>
            </a:r>
            <a:endParaRPr lang="en-US" sz="3600" dirty="0">
              <a:solidFill>
                <a:schemeClr val="bg1"/>
              </a:solidFill>
            </a:endParaRPr>
          </a:p>
        </p:txBody>
      </p:sp>
      <p:sp>
        <p:nvSpPr>
          <p:cNvPr id="3" name="Content Placeholder 2">
            <a:extLst>
              <a:ext uri="{FF2B5EF4-FFF2-40B4-BE49-F238E27FC236}">
                <a16:creationId xmlns:a16="http://schemas.microsoft.com/office/drawing/2014/main" id="{EAF01A3D-CA1B-4011-A7F7-4BB292AA42E5}"/>
              </a:ext>
            </a:extLst>
          </p:cNvPr>
          <p:cNvSpPr>
            <a:spLocks noGrp="1"/>
          </p:cNvSpPr>
          <p:nvPr>
            <p:ph idx="1"/>
          </p:nvPr>
        </p:nvSpPr>
        <p:spPr>
          <a:xfrm>
            <a:off x="4844404" y="563918"/>
            <a:ext cx="6525220" cy="5251646"/>
          </a:xfrm>
        </p:spPr>
        <p:txBody>
          <a:bodyPr anchor="ctr">
            <a:normAutofit/>
          </a:bodyPr>
          <a:lstStyle/>
          <a:p>
            <a:pPr marL="571500" indent="-571500">
              <a:buFont typeface="Arial" panose="020B0604020202020204" pitchFamily="34" charset="0"/>
              <a:buChar char="•"/>
            </a:pPr>
            <a:r>
              <a:rPr lang="en-US" sz="4000" dirty="0">
                <a:solidFill>
                  <a:srgbClr val="002060"/>
                </a:solidFill>
              </a:rPr>
              <a:t>Understanding Insurance Coverage</a:t>
            </a:r>
          </a:p>
          <a:p>
            <a:pPr marL="571500" indent="-571500">
              <a:buFont typeface="Arial" panose="020B0604020202020204" pitchFamily="34" charset="0"/>
              <a:buChar char="•"/>
            </a:pPr>
            <a:r>
              <a:rPr lang="en-US" sz="4000" dirty="0">
                <a:solidFill>
                  <a:srgbClr val="002060"/>
                </a:solidFill>
              </a:rPr>
              <a:t>Documenting Property Conditions before and after a loss</a:t>
            </a:r>
          </a:p>
          <a:p>
            <a:pPr marL="571500" indent="-571500">
              <a:buFont typeface="Arial" panose="020B0604020202020204" pitchFamily="34" charset="0"/>
              <a:buChar char="•"/>
            </a:pPr>
            <a:r>
              <a:rPr lang="en-US" sz="4000" dirty="0">
                <a:solidFill>
                  <a:srgbClr val="002060"/>
                </a:solidFill>
              </a:rPr>
              <a:t>The Claims Process</a:t>
            </a:r>
          </a:p>
        </p:txBody>
      </p:sp>
      <p:pic>
        <p:nvPicPr>
          <p:cNvPr id="14" name="Picture 13">
            <a:extLst>
              <a:ext uri="{FF2B5EF4-FFF2-40B4-BE49-F238E27FC236}">
                <a16:creationId xmlns:a16="http://schemas.microsoft.com/office/drawing/2014/main" id="{E84DAEB0-B139-42E6-9046-747D23AAD5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790815" y="5430417"/>
            <a:ext cx="3389630" cy="949065"/>
          </a:xfrm>
          <a:prstGeom prst="rect">
            <a:avLst/>
          </a:prstGeom>
          <a:noFill/>
        </p:spPr>
      </p:pic>
      <p:sp>
        <p:nvSpPr>
          <p:cNvPr id="4" name="TextBox 3">
            <a:extLst>
              <a:ext uri="{FF2B5EF4-FFF2-40B4-BE49-F238E27FC236}">
                <a16:creationId xmlns:a16="http://schemas.microsoft.com/office/drawing/2014/main" id="{D791B4A4-96B6-1E90-3B35-1DC9A7D69220}"/>
              </a:ext>
            </a:extLst>
          </p:cNvPr>
          <p:cNvSpPr txBox="1"/>
          <p:nvPr/>
        </p:nvSpPr>
        <p:spPr>
          <a:xfrm>
            <a:off x="7890642" y="6249409"/>
            <a:ext cx="2914208" cy="369332"/>
          </a:xfrm>
          <a:prstGeom prst="rect">
            <a:avLst/>
          </a:prstGeom>
          <a:noFill/>
        </p:spPr>
        <p:txBody>
          <a:bodyPr wrap="square" rtlCol="0">
            <a:spAutoFit/>
          </a:bodyPr>
          <a:lstStyle/>
          <a:p>
            <a:r>
              <a:rPr lang="en-US" dirty="0">
                <a:solidFill>
                  <a:srgbClr val="002060"/>
                </a:solidFill>
              </a:rPr>
              <a:t>FloridaInsuranceLawyer.com</a:t>
            </a:r>
          </a:p>
        </p:txBody>
      </p:sp>
    </p:spTree>
    <p:extLst>
      <p:ext uri="{BB962C8B-B14F-4D97-AF65-F5344CB8AC3E}">
        <p14:creationId xmlns:p14="http://schemas.microsoft.com/office/powerpoint/2010/main" val="2902040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635DD888-363D-488C-8FB3-24A4C6584B1A}"/>
              </a:ext>
            </a:extLst>
          </p:cNvPr>
          <p:cNvSpPr>
            <a:spLocks noGrp="1"/>
          </p:cNvSpPr>
          <p:nvPr>
            <p:ph type="title"/>
          </p:nvPr>
        </p:nvSpPr>
        <p:spPr>
          <a:xfrm>
            <a:off x="1214849" y="676367"/>
            <a:ext cx="3229803" cy="4754050"/>
          </a:xfrm>
        </p:spPr>
        <p:txBody>
          <a:bodyPr>
            <a:normAutofit/>
          </a:bodyPr>
          <a:lstStyle/>
          <a:p>
            <a:r>
              <a:rPr lang="en-US" sz="3200" b="1" dirty="0">
                <a:solidFill>
                  <a:srgbClr val="FFFFFF"/>
                </a:solidFill>
              </a:rPr>
              <a:t>UNDERSTANDING INSURANCE COVERAGE</a:t>
            </a:r>
          </a:p>
        </p:txBody>
      </p:sp>
      <p:sp>
        <p:nvSpPr>
          <p:cNvPr id="3" name="Content Placeholder 2">
            <a:extLst>
              <a:ext uri="{FF2B5EF4-FFF2-40B4-BE49-F238E27FC236}">
                <a16:creationId xmlns:a16="http://schemas.microsoft.com/office/drawing/2014/main" id="{EAF01A3D-CA1B-4011-A7F7-4BB292AA42E5}"/>
              </a:ext>
            </a:extLst>
          </p:cNvPr>
          <p:cNvSpPr>
            <a:spLocks noGrp="1"/>
          </p:cNvSpPr>
          <p:nvPr>
            <p:ph idx="1"/>
          </p:nvPr>
        </p:nvSpPr>
        <p:spPr>
          <a:xfrm>
            <a:off x="4844404" y="563918"/>
            <a:ext cx="6525220" cy="5251646"/>
          </a:xfrm>
        </p:spPr>
        <p:txBody>
          <a:bodyPr anchor="ctr">
            <a:normAutofit/>
          </a:bodyPr>
          <a:lstStyle/>
          <a:p>
            <a:pPr marL="0" marR="0">
              <a:spcBef>
                <a:spcPts val="0"/>
              </a:spcBef>
              <a:spcAft>
                <a:spcPts val="0"/>
              </a:spcAft>
            </a:pPr>
            <a:r>
              <a:rPr lang="en-US" sz="4400" dirty="0">
                <a:effectLst/>
                <a:latin typeface="Calibri" panose="020F0502020204030204" pitchFamily="34" charset="0"/>
                <a:ea typeface="Calibri" panose="020F0502020204030204" pitchFamily="34" charset="0"/>
              </a:rPr>
              <a:t>     </a:t>
            </a:r>
            <a:r>
              <a:rPr lang="en-US" sz="4400" dirty="0">
                <a:solidFill>
                  <a:srgbClr val="002060"/>
                </a:solidFill>
                <a:effectLst/>
                <a:latin typeface="Calibri" panose="020F0502020204030204" pitchFamily="34" charset="0"/>
                <a:ea typeface="Calibri" panose="020F0502020204030204" pitchFamily="34" charset="0"/>
              </a:rPr>
              <a:t>Policy Limits</a:t>
            </a:r>
          </a:p>
          <a:p>
            <a:pPr marL="0" marR="0">
              <a:spcBef>
                <a:spcPts val="0"/>
              </a:spcBef>
              <a:spcAft>
                <a:spcPts val="0"/>
              </a:spcAft>
            </a:pPr>
            <a:r>
              <a:rPr lang="en-US" sz="4400" dirty="0">
                <a:solidFill>
                  <a:srgbClr val="002060"/>
                </a:solidFill>
                <a:effectLst/>
                <a:latin typeface="Calibri" panose="020F0502020204030204" pitchFamily="34" charset="0"/>
                <a:ea typeface="Calibri" panose="020F0502020204030204" pitchFamily="34" charset="0"/>
              </a:rPr>
              <a:t>     Deductible</a:t>
            </a:r>
          </a:p>
          <a:p>
            <a:pPr marL="0" marR="0">
              <a:spcBef>
                <a:spcPts val="0"/>
              </a:spcBef>
              <a:spcAft>
                <a:spcPts val="0"/>
              </a:spcAft>
            </a:pPr>
            <a:r>
              <a:rPr lang="en-US" sz="4400" dirty="0">
                <a:solidFill>
                  <a:srgbClr val="002060"/>
                </a:solidFill>
                <a:effectLst/>
                <a:latin typeface="Calibri" panose="020F0502020204030204" pitchFamily="34" charset="0"/>
                <a:ea typeface="Calibri" panose="020F0502020204030204" pitchFamily="34" charset="0"/>
              </a:rPr>
              <a:t>     Co-Insurance</a:t>
            </a:r>
          </a:p>
          <a:p>
            <a:pPr marL="0" marR="0">
              <a:spcBef>
                <a:spcPts val="0"/>
              </a:spcBef>
              <a:spcAft>
                <a:spcPts val="0"/>
              </a:spcAft>
            </a:pPr>
            <a:r>
              <a:rPr lang="en-US" sz="4400" dirty="0">
                <a:solidFill>
                  <a:srgbClr val="002060"/>
                </a:solidFill>
                <a:latin typeface="Calibri" panose="020F0502020204030204" pitchFamily="34" charset="0"/>
                <a:ea typeface="Calibri" panose="020F0502020204030204" pitchFamily="34" charset="0"/>
              </a:rPr>
              <a:t>     Ordinance and Law</a:t>
            </a:r>
            <a:endParaRPr lang="en-US" sz="4400" dirty="0">
              <a:solidFill>
                <a:srgbClr val="00206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4400" dirty="0">
                <a:solidFill>
                  <a:srgbClr val="002060"/>
                </a:solidFill>
                <a:effectLst/>
                <a:latin typeface="Calibri" panose="020F0502020204030204" pitchFamily="34" charset="0"/>
                <a:ea typeface="Calibri" panose="020F0502020204030204" pitchFamily="34" charset="0"/>
              </a:rPr>
              <a:t>     Exclusions</a:t>
            </a:r>
          </a:p>
          <a:p>
            <a:pPr marL="0" marR="0">
              <a:spcBef>
                <a:spcPts val="0"/>
              </a:spcBef>
              <a:spcAft>
                <a:spcPts val="0"/>
              </a:spcAft>
            </a:pPr>
            <a:r>
              <a:rPr lang="en-US" sz="4400" dirty="0">
                <a:solidFill>
                  <a:srgbClr val="002060"/>
                </a:solidFill>
                <a:latin typeface="Calibri" panose="020F0502020204030204" pitchFamily="34" charset="0"/>
                <a:ea typeface="Calibri" panose="020F0502020204030204" pitchFamily="34" charset="0"/>
              </a:rPr>
              <a:t>     Flood Insurance</a:t>
            </a:r>
            <a:endParaRPr lang="en-US" sz="4400" dirty="0">
              <a:solidFill>
                <a:srgbClr val="002060"/>
              </a:solidFill>
              <a:effectLst/>
              <a:latin typeface="Calibri" panose="020F0502020204030204" pitchFamily="34" charset="0"/>
              <a:ea typeface="Calibri" panose="020F0502020204030204" pitchFamily="34" charset="0"/>
            </a:endParaRPr>
          </a:p>
        </p:txBody>
      </p:sp>
      <p:pic>
        <p:nvPicPr>
          <p:cNvPr id="14" name="Picture 13">
            <a:extLst>
              <a:ext uri="{FF2B5EF4-FFF2-40B4-BE49-F238E27FC236}">
                <a16:creationId xmlns:a16="http://schemas.microsoft.com/office/drawing/2014/main" id="{E84DAEB0-B139-42E6-9046-747D23AAD5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790815" y="5430417"/>
            <a:ext cx="3389630" cy="949065"/>
          </a:xfrm>
          <a:prstGeom prst="rect">
            <a:avLst/>
          </a:prstGeom>
          <a:noFill/>
        </p:spPr>
      </p:pic>
      <p:sp>
        <p:nvSpPr>
          <p:cNvPr id="4" name="TextBox 3">
            <a:extLst>
              <a:ext uri="{FF2B5EF4-FFF2-40B4-BE49-F238E27FC236}">
                <a16:creationId xmlns:a16="http://schemas.microsoft.com/office/drawing/2014/main" id="{D791B4A4-96B6-1E90-3B35-1DC9A7D69220}"/>
              </a:ext>
            </a:extLst>
          </p:cNvPr>
          <p:cNvSpPr txBox="1"/>
          <p:nvPr/>
        </p:nvSpPr>
        <p:spPr>
          <a:xfrm>
            <a:off x="7914290" y="6249409"/>
            <a:ext cx="2890559" cy="369332"/>
          </a:xfrm>
          <a:prstGeom prst="rect">
            <a:avLst/>
          </a:prstGeom>
          <a:noFill/>
        </p:spPr>
        <p:txBody>
          <a:bodyPr wrap="square" rtlCol="0">
            <a:spAutoFit/>
          </a:bodyPr>
          <a:lstStyle/>
          <a:p>
            <a:r>
              <a:rPr lang="en-US" dirty="0">
                <a:solidFill>
                  <a:srgbClr val="002060"/>
                </a:solidFill>
              </a:rPr>
              <a:t>FloridaInsuranceLawyer.com</a:t>
            </a:r>
          </a:p>
        </p:txBody>
      </p:sp>
    </p:spTree>
    <p:extLst>
      <p:ext uri="{BB962C8B-B14F-4D97-AF65-F5344CB8AC3E}">
        <p14:creationId xmlns:p14="http://schemas.microsoft.com/office/powerpoint/2010/main" val="3165954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20F8AEE-28E4-BCA6-EE45-52C8761D2E89}"/>
              </a:ext>
            </a:extLst>
          </p:cNvPr>
          <p:cNvGraphicFramePr>
            <a:graphicFrameLocks noGrp="1" noChangeAspect="1"/>
          </p:cNvGraphicFramePr>
          <p:nvPr>
            <p:ph idx="1"/>
            <p:extLst>
              <p:ext uri="{D42A27DB-BD31-4B8C-83A1-F6EECF244321}">
                <p14:modId xmlns:p14="http://schemas.microsoft.com/office/powerpoint/2010/main" val="2122859272"/>
              </p:ext>
            </p:extLst>
          </p:nvPr>
        </p:nvGraphicFramePr>
        <p:xfrm>
          <a:off x="1" y="213542"/>
          <a:ext cx="4990743" cy="6560120"/>
        </p:xfrm>
        <a:graphic>
          <a:graphicData uri="http://schemas.openxmlformats.org/presentationml/2006/ole">
            <mc:AlternateContent xmlns:mc="http://schemas.openxmlformats.org/markup-compatibility/2006">
              <mc:Choice xmlns:v="urn:schemas-microsoft-com:vml" Requires="v">
                <p:oleObj name="Acrobat Document" r:id="rId2" imgW="5829224" imgH="7543800" progId="Acrobat.Document.DC">
                  <p:embed/>
                </p:oleObj>
              </mc:Choice>
              <mc:Fallback>
                <p:oleObj name="Acrobat Document" r:id="rId2" imgW="5829224" imgH="7543800" progId="Acrobat.Document.DC">
                  <p:embed/>
                  <p:pic>
                    <p:nvPicPr>
                      <p:cNvPr id="0" name=""/>
                      <p:cNvPicPr/>
                      <p:nvPr/>
                    </p:nvPicPr>
                    <p:blipFill>
                      <a:blip r:embed="rId3"/>
                      <a:stretch>
                        <a:fillRect/>
                      </a:stretch>
                    </p:blipFill>
                    <p:spPr>
                      <a:xfrm>
                        <a:off x="1" y="213542"/>
                        <a:ext cx="4990743" cy="656012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E772B76D-BB6F-F989-2F88-932A2DC4EC70}"/>
              </a:ext>
            </a:extLst>
          </p:cNvPr>
          <p:cNvGraphicFramePr>
            <a:graphicFrameLocks noChangeAspect="1"/>
          </p:cNvGraphicFramePr>
          <p:nvPr>
            <p:extLst>
              <p:ext uri="{D42A27DB-BD31-4B8C-83A1-F6EECF244321}">
                <p14:modId xmlns:p14="http://schemas.microsoft.com/office/powerpoint/2010/main" val="1953219938"/>
              </p:ext>
            </p:extLst>
          </p:nvPr>
        </p:nvGraphicFramePr>
        <p:xfrm>
          <a:off x="6212793" y="213542"/>
          <a:ext cx="5307171" cy="6560120"/>
        </p:xfrm>
        <a:graphic>
          <a:graphicData uri="http://schemas.openxmlformats.org/presentationml/2006/ole">
            <mc:AlternateContent xmlns:mc="http://schemas.openxmlformats.org/markup-compatibility/2006">
              <mc:Choice xmlns:v="urn:schemas-microsoft-com:vml" Requires="v">
                <p:oleObj name="Acrobat Document" r:id="rId4" imgW="5829224" imgH="7543800" progId="Acrobat.Document.DC">
                  <p:embed/>
                </p:oleObj>
              </mc:Choice>
              <mc:Fallback>
                <p:oleObj name="Acrobat Document" r:id="rId4" imgW="5829224" imgH="7543800" progId="Acrobat.Document.DC">
                  <p:embed/>
                  <p:pic>
                    <p:nvPicPr>
                      <p:cNvPr id="0" name=""/>
                      <p:cNvPicPr/>
                      <p:nvPr/>
                    </p:nvPicPr>
                    <p:blipFill>
                      <a:blip r:embed="rId5"/>
                      <a:stretch>
                        <a:fillRect/>
                      </a:stretch>
                    </p:blipFill>
                    <p:spPr>
                      <a:xfrm>
                        <a:off x="6212793" y="213542"/>
                        <a:ext cx="5307171" cy="6560120"/>
                      </a:xfrm>
                      <a:prstGeom prst="rect">
                        <a:avLst/>
                      </a:prstGeom>
                    </p:spPr>
                  </p:pic>
                </p:oleObj>
              </mc:Fallback>
            </mc:AlternateContent>
          </a:graphicData>
        </a:graphic>
      </p:graphicFrame>
    </p:spTree>
    <p:extLst>
      <p:ext uri="{BB962C8B-B14F-4D97-AF65-F5344CB8AC3E}">
        <p14:creationId xmlns:p14="http://schemas.microsoft.com/office/powerpoint/2010/main" val="58693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A24D6B48-CDDC-1097-25DB-D07600FD3A08}"/>
              </a:ext>
            </a:extLst>
          </p:cNvPr>
          <p:cNvGraphicFramePr>
            <a:graphicFrameLocks noChangeAspect="1"/>
          </p:cNvGraphicFramePr>
          <p:nvPr>
            <p:extLst>
              <p:ext uri="{D42A27DB-BD31-4B8C-83A1-F6EECF244321}">
                <p14:modId xmlns:p14="http://schemas.microsoft.com/office/powerpoint/2010/main" val="2983164416"/>
              </p:ext>
            </p:extLst>
          </p:nvPr>
        </p:nvGraphicFramePr>
        <p:xfrm>
          <a:off x="1828800" y="0"/>
          <a:ext cx="6665720" cy="7545936"/>
        </p:xfrm>
        <a:graphic>
          <a:graphicData uri="http://schemas.openxmlformats.org/presentationml/2006/ole">
            <mc:AlternateContent xmlns:mc="http://schemas.openxmlformats.org/markup-compatibility/2006">
              <mc:Choice xmlns:v="urn:schemas-microsoft-com:vml" Requires="v">
                <p:oleObj name="Acrobat Document" r:id="rId2" imgW="5829224" imgH="7543800" progId="Acrobat.Document.DC">
                  <p:embed/>
                </p:oleObj>
              </mc:Choice>
              <mc:Fallback>
                <p:oleObj name="Acrobat Document" r:id="rId2" imgW="5829224" imgH="7543800" progId="Acrobat.Document.DC">
                  <p:embed/>
                  <p:pic>
                    <p:nvPicPr>
                      <p:cNvPr id="0" name=""/>
                      <p:cNvPicPr/>
                      <p:nvPr/>
                    </p:nvPicPr>
                    <p:blipFill>
                      <a:blip r:embed="rId3"/>
                      <a:stretch>
                        <a:fillRect/>
                      </a:stretch>
                    </p:blipFill>
                    <p:spPr>
                      <a:xfrm>
                        <a:off x="1828800" y="0"/>
                        <a:ext cx="6665720" cy="7545936"/>
                      </a:xfrm>
                      <a:prstGeom prst="rect">
                        <a:avLst/>
                      </a:prstGeom>
                    </p:spPr>
                  </p:pic>
                </p:oleObj>
              </mc:Fallback>
            </mc:AlternateContent>
          </a:graphicData>
        </a:graphic>
      </p:graphicFrame>
    </p:spTree>
    <p:extLst>
      <p:ext uri="{BB962C8B-B14F-4D97-AF65-F5344CB8AC3E}">
        <p14:creationId xmlns:p14="http://schemas.microsoft.com/office/powerpoint/2010/main" val="4197520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45758F8A-4136-B73F-05E6-3EF0CA604839}"/>
              </a:ext>
            </a:extLst>
          </p:cNvPr>
          <p:cNvGraphicFramePr>
            <a:graphicFrameLocks noChangeAspect="1"/>
          </p:cNvGraphicFramePr>
          <p:nvPr>
            <p:extLst>
              <p:ext uri="{D42A27DB-BD31-4B8C-83A1-F6EECF244321}">
                <p14:modId xmlns:p14="http://schemas.microsoft.com/office/powerpoint/2010/main" val="2573421588"/>
              </p:ext>
            </p:extLst>
          </p:nvPr>
        </p:nvGraphicFramePr>
        <p:xfrm>
          <a:off x="2861417" y="692208"/>
          <a:ext cx="6640082" cy="5896599"/>
        </p:xfrm>
        <a:graphic>
          <a:graphicData uri="http://schemas.openxmlformats.org/presentationml/2006/ole">
            <mc:AlternateContent xmlns:mc="http://schemas.openxmlformats.org/markup-compatibility/2006">
              <mc:Choice xmlns:v="urn:schemas-microsoft-com:vml" Requires="v">
                <p:oleObj name="Document" r:id="rId2" imgW="5940848" imgH="4531327" progId="Word.Document.12">
                  <p:embed/>
                </p:oleObj>
              </mc:Choice>
              <mc:Fallback>
                <p:oleObj name="Document" r:id="rId2" imgW="5940848" imgH="4531327" progId="Word.Document.12">
                  <p:embed/>
                  <p:pic>
                    <p:nvPicPr>
                      <p:cNvPr id="0" name=""/>
                      <p:cNvPicPr/>
                      <p:nvPr/>
                    </p:nvPicPr>
                    <p:blipFill>
                      <a:blip r:embed="rId3"/>
                      <a:stretch>
                        <a:fillRect/>
                      </a:stretch>
                    </p:blipFill>
                    <p:spPr>
                      <a:xfrm>
                        <a:off x="2861417" y="692208"/>
                        <a:ext cx="6640082" cy="5896599"/>
                      </a:xfrm>
                      <a:prstGeom prst="rect">
                        <a:avLst/>
                      </a:prstGeom>
                    </p:spPr>
                  </p:pic>
                </p:oleObj>
              </mc:Fallback>
            </mc:AlternateContent>
          </a:graphicData>
        </a:graphic>
      </p:graphicFrame>
    </p:spTree>
    <p:extLst>
      <p:ext uri="{BB962C8B-B14F-4D97-AF65-F5344CB8AC3E}">
        <p14:creationId xmlns:p14="http://schemas.microsoft.com/office/powerpoint/2010/main" val="2088500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A76711CF-5C25-A560-77C5-4F274F253923}"/>
              </a:ext>
            </a:extLst>
          </p:cNvPr>
          <p:cNvGraphicFramePr>
            <a:graphicFrameLocks noChangeAspect="1"/>
          </p:cNvGraphicFramePr>
          <p:nvPr>
            <p:extLst>
              <p:ext uri="{D42A27DB-BD31-4B8C-83A1-F6EECF244321}">
                <p14:modId xmlns:p14="http://schemas.microsoft.com/office/powerpoint/2010/main" val="2939186275"/>
              </p:ext>
            </p:extLst>
          </p:nvPr>
        </p:nvGraphicFramePr>
        <p:xfrm>
          <a:off x="2785929" y="213646"/>
          <a:ext cx="5537675" cy="7340836"/>
        </p:xfrm>
        <a:graphic>
          <a:graphicData uri="http://schemas.openxmlformats.org/presentationml/2006/ole">
            <mc:AlternateContent xmlns:mc="http://schemas.openxmlformats.org/markup-compatibility/2006">
              <mc:Choice xmlns:v="urn:schemas-microsoft-com:vml" Requires="v">
                <p:oleObj name="Acrobat Document" r:id="rId2" imgW="5829224" imgH="7543800" progId="Acrobat.Document.DC">
                  <p:embed/>
                </p:oleObj>
              </mc:Choice>
              <mc:Fallback>
                <p:oleObj name="Acrobat Document" r:id="rId2" imgW="5829224" imgH="7543800" progId="Acrobat.Document.DC">
                  <p:embed/>
                  <p:pic>
                    <p:nvPicPr>
                      <p:cNvPr id="0" name=""/>
                      <p:cNvPicPr/>
                      <p:nvPr/>
                    </p:nvPicPr>
                    <p:blipFill>
                      <a:blip r:embed="rId3"/>
                      <a:stretch>
                        <a:fillRect/>
                      </a:stretch>
                    </p:blipFill>
                    <p:spPr>
                      <a:xfrm>
                        <a:off x="2785929" y="213646"/>
                        <a:ext cx="5537675" cy="7340836"/>
                      </a:xfrm>
                      <a:prstGeom prst="rect">
                        <a:avLst/>
                      </a:prstGeom>
                    </p:spPr>
                  </p:pic>
                </p:oleObj>
              </mc:Fallback>
            </mc:AlternateContent>
          </a:graphicData>
        </a:graphic>
      </p:graphicFrame>
    </p:spTree>
    <p:extLst>
      <p:ext uri="{BB962C8B-B14F-4D97-AF65-F5344CB8AC3E}">
        <p14:creationId xmlns:p14="http://schemas.microsoft.com/office/powerpoint/2010/main" val="263591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635DD888-363D-488C-8FB3-24A4C6584B1A}"/>
              </a:ext>
            </a:extLst>
          </p:cNvPr>
          <p:cNvSpPr>
            <a:spLocks noGrp="1"/>
          </p:cNvSpPr>
          <p:nvPr>
            <p:ph type="title"/>
          </p:nvPr>
        </p:nvSpPr>
        <p:spPr>
          <a:xfrm>
            <a:off x="1214849" y="676367"/>
            <a:ext cx="3229803" cy="4754050"/>
          </a:xfrm>
        </p:spPr>
        <p:txBody>
          <a:bodyPr>
            <a:normAutofit/>
          </a:bodyPr>
          <a:lstStyle/>
          <a:p>
            <a:r>
              <a:rPr lang="en-US" sz="3600" b="1" dirty="0">
                <a:solidFill>
                  <a:schemeClr val="bg1"/>
                </a:solidFill>
              </a:rPr>
              <a:t>Documenting Property Conditions Before and After a Loss</a:t>
            </a:r>
          </a:p>
        </p:txBody>
      </p:sp>
      <p:sp>
        <p:nvSpPr>
          <p:cNvPr id="3" name="Content Placeholder 2">
            <a:extLst>
              <a:ext uri="{FF2B5EF4-FFF2-40B4-BE49-F238E27FC236}">
                <a16:creationId xmlns:a16="http://schemas.microsoft.com/office/drawing/2014/main" id="{EAF01A3D-CA1B-4011-A7F7-4BB292AA42E5}"/>
              </a:ext>
            </a:extLst>
          </p:cNvPr>
          <p:cNvSpPr>
            <a:spLocks noGrp="1"/>
          </p:cNvSpPr>
          <p:nvPr>
            <p:ph idx="1"/>
          </p:nvPr>
        </p:nvSpPr>
        <p:spPr>
          <a:xfrm>
            <a:off x="4844404" y="563918"/>
            <a:ext cx="6525220" cy="5251646"/>
          </a:xfrm>
        </p:spPr>
        <p:txBody>
          <a:bodyPr anchor="ctr">
            <a:normAutofit/>
          </a:bodyPr>
          <a:lstStyle/>
          <a:p>
            <a:pPr>
              <a:spcBef>
                <a:spcPts val="0"/>
              </a:spcBef>
            </a:pPr>
            <a:r>
              <a:rPr lang="en-US" sz="4400" dirty="0">
                <a:solidFill>
                  <a:srgbClr val="002060"/>
                </a:solidFill>
                <a:effectLst/>
                <a:latin typeface="Calibri" panose="020F0502020204030204" pitchFamily="34" charset="0"/>
                <a:ea typeface="Calibri" panose="020F0502020204030204" pitchFamily="34" charset="0"/>
              </a:rPr>
              <a:t>Before Loss</a:t>
            </a:r>
          </a:p>
          <a:p>
            <a:pPr>
              <a:spcBef>
                <a:spcPts val="0"/>
              </a:spcBef>
            </a:pPr>
            <a:r>
              <a:rPr lang="en-US" sz="4400" dirty="0">
                <a:solidFill>
                  <a:srgbClr val="002060"/>
                </a:solidFill>
                <a:effectLst/>
                <a:latin typeface="Calibri" panose="020F0502020204030204" pitchFamily="34" charset="0"/>
                <a:ea typeface="Calibri" panose="020F0502020204030204" pitchFamily="34" charset="0"/>
              </a:rPr>
              <a:t>Photographs of </a:t>
            </a:r>
            <a:r>
              <a:rPr lang="en-US" sz="4400" dirty="0">
                <a:solidFill>
                  <a:srgbClr val="002060"/>
                </a:solidFill>
                <a:latin typeface="Calibri" panose="020F0502020204030204" pitchFamily="34" charset="0"/>
                <a:ea typeface="Calibri" panose="020F0502020204030204" pitchFamily="34" charset="0"/>
              </a:rPr>
              <a:t>Property</a:t>
            </a:r>
          </a:p>
          <a:p>
            <a:pPr>
              <a:spcBef>
                <a:spcPts val="0"/>
              </a:spcBef>
            </a:pPr>
            <a:r>
              <a:rPr lang="en-US" sz="4400" dirty="0">
                <a:solidFill>
                  <a:srgbClr val="002060"/>
                </a:solidFill>
                <a:latin typeface="Calibri" panose="020F0502020204030204" pitchFamily="34" charset="0"/>
                <a:ea typeface="Calibri" panose="020F0502020204030204" pitchFamily="34" charset="0"/>
              </a:rPr>
              <a:t>Retain all Maintenance Records</a:t>
            </a:r>
          </a:p>
          <a:p>
            <a:pPr>
              <a:spcBef>
                <a:spcPts val="0"/>
              </a:spcBef>
            </a:pPr>
            <a:r>
              <a:rPr lang="en-US" sz="4400" dirty="0">
                <a:solidFill>
                  <a:srgbClr val="002060"/>
                </a:solidFill>
                <a:effectLst/>
                <a:latin typeface="Calibri" panose="020F0502020204030204" pitchFamily="34" charset="0"/>
                <a:ea typeface="Calibri" panose="020F0502020204030204" pitchFamily="34" charset="0"/>
              </a:rPr>
              <a:t>Seek Professional Property Inspection</a:t>
            </a:r>
          </a:p>
        </p:txBody>
      </p:sp>
      <p:pic>
        <p:nvPicPr>
          <p:cNvPr id="14" name="Picture 13">
            <a:extLst>
              <a:ext uri="{FF2B5EF4-FFF2-40B4-BE49-F238E27FC236}">
                <a16:creationId xmlns:a16="http://schemas.microsoft.com/office/drawing/2014/main" id="{E84DAEB0-B139-42E6-9046-747D23AAD5D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790815" y="5430417"/>
            <a:ext cx="3389630" cy="949065"/>
          </a:xfrm>
          <a:prstGeom prst="rect">
            <a:avLst/>
          </a:prstGeom>
          <a:noFill/>
        </p:spPr>
      </p:pic>
      <p:sp>
        <p:nvSpPr>
          <p:cNvPr id="4" name="TextBox 3">
            <a:extLst>
              <a:ext uri="{FF2B5EF4-FFF2-40B4-BE49-F238E27FC236}">
                <a16:creationId xmlns:a16="http://schemas.microsoft.com/office/drawing/2014/main" id="{D791B4A4-96B6-1E90-3B35-1DC9A7D69220}"/>
              </a:ext>
            </a:extLst>
          </p:cNvPr>
          <p:cNvSpPr txBox="1"/>
          <p:nvPr/>
        </p:nvSpPr>
        <p:spPr>
          <a:xfrm>
            <a:off x="7906408" y="6249409"/>
            <a:ext cx="2898442" cy="369332"/>
          </a:xfrm>
          <a:prstGeom prst="rect">
            <a:avLst/>
          </a:prstGeom>
          <a:noFill/>
        </p:spPr>
        <p:txBody>
          <a:bodyPr wrap="square" rtlCol="0">
            <a:spAutoFit/>
          </a:bodyPr>
          <a:lstStyle/>
          <a:p>
            <a:r>
              <a:rPr lang="en-US" dirty="0">
                <a:solidFill>
                  <a:srgbClr val="002060"/>
                </a:solidFill>
              </a:rPr>
              <a:t>FloridaInsuranceLawyer.com</a:t>
            </a:r>
          </a:p>
        </p:txBody>
      </p:sp>
    </p:spTree>
    <p:extLst>
      <p:ext uri="{BB962C8B-B14F-4D97-AF65-F5344CB8AC3E}">
        <p14:creationId xmlns:p14="http://schemas.microsoft.com/office/powerpoint/2010/main" val="284442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1B8715FA98E84FA70411EF23BC17F2" ma:contentTypeVersion="6" ma:contentTypeDescription="Create a new document." ma:contentTypeScope="" ma:versionID="db3e8348760398428d20ecca1dba2831">
  <xsd:schema xmlns:xsd="http://www.w3.org/2001/XMLSchema" xmlns:xs="http://www.w3.org/2001/XMLSchema" xmlns:p="http://schemas.microsoft.com/office/2006/metadata/properties" xmlns:ns2="0b4a7bca-8c89-42c5-9eac-5cc44536556c" xmlns:ns3="27a0ac2c-ea56-4aa9-a854-6f55e4ab1877" targetNamespace="http://schemas.microsoft.com/office/2006/metadata/properties" ma:root="true" ma:fieldsID="58696967006edc79ddb440228a9b94e2" ns2:_="" ns3:_="">
    <xsd:import namespace="0b4a7bca-8c89-42c5-9eac-5cc44536556c"/>
    <xsd:import namespace="27a0ac2c-ea56-4aa9-a854-6f55e4ab187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4a7bca-8c89-42c5-9eac-5cc4453655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7a0ac2c-ea56-4aa9-a854-6f55e4ab187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6CEC81-325F-4104-8F70-E3612BF0CA45}"/>
</file>

<file path=customXml/itemProps2.xml><?xml version="1.0" encoding="utf-8"?>
<ds:datastoreItem xmlns:ds="http://schemas.openxmlformats.org/officeDocument/2006/customXml" ds:itemID="{7BE67987-3FB5-45AE-B7E9-4C51578723F3}"/>
</file>

<file path=customXml/itemProps3.xml><?xml version="1.0" encoding="utf-8"?>
<ds:datastoreItem xmlns:ds="http://schemas.openxmlformats.org/officeDocument/2006/customXml" ds:itemID="{6C5BAF03-CB0A-4039-BE89-FB48D65B4C36}"/>
</file>

<file path=docProps/app.xml><?xml version="1.0" encoding="utf-8"?>
<Properties xmlns="http://schemas.openxmlformats.org/officeDocument/2006/extended-properties" xmlns:vt="http://schemas.openxmlformats.org/officeDocument/2006/docPropsVTypes">
  <TotalTime>253</TotalTime>
  <Words>346</Words>
  <Application>Microsoft Office PowerPoint</Application>
  <PresentationFormat>Widescreen</PresentationFormat>
  <Paragraphs>55</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9" baseType="lpstr">
      <vt:lpstr>Arial</vt:lpstr>
      <vt:lpstr>Calibri</vt:lpstr>
      <vt:lpstr>Calibri Light</vt:lpstr>
      <vt:lpstr>Times New Roman</vt:lpstr>
      <vt:lpstr>Office Theme</vt:lpstr>
      <vt:lpstr>Acrobat Document</vt:lpstr>
      <vt:lpstr>Document</vt:lpstr>
      <vt:lpstr>PowerPoint Presentation</vt:lpstr>
      <vt:lpstr>BIO   </vt:lpstr>
      <vt:lpstr>TOPIC:  INSURANCE COVERAGE AND CLAIMS</vt:lpstr>
      <vt:lpstr>UNDERSTANDING INSURANCE COVERAGE</vt:lpstr>
      <vt:lpstr>PowerPoint Presentation</vt:lpstr>
      <vt:lpstr>PowerPoint Presentation</vt:lpstr>
      <vt:lpstr>PowerPoint Presentation</vt:lpstr>
      <vt:lpstr>PowerPoint Presentation</vt:lpstr>
      <vt:lpstr>Documenting Property Conditions Before and After a Loss</vt:lpstr>
      <vt:lpstr>Documenting Property Conditions Before and After a Loss</vt:lpstr>
      <vt:lpstr>The Claims Process</vt:lpstr>
      <vt:lpstr>The Claims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Reimann</dc:creator>
  <cp:lastModifiedBy>Michael Ciocchetti</cp:lastModifiedBy>
  <cp:revision>15</cp:revision>
  <dcterms:created xsi:type="dcterms:W3CDTF">2021-09-12T20:39:22Z</dcterms:created>
  <dcterms:modified xsi:type="dcterms:W3CDTF">2023-03-21T18:24:03Z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0x010100ED1B8715FA98E84FA70411EF23BC17F2</vt:lpwstr>
  </property>
</Properties>
</file>