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79" r:id="rId4"/>
    <p:sldId id="259" r:id="rId5"/>
    <p:sldId id="278" r:id="rId6"/>
    <p:sldId id="264" r:id="rId7"/>
    <p:sldId id="281" r:id="rId8"/>
    <p:sldId id="272" r:id="rId9"/>
    <p:sldId id="280" r:id="rId10"/>
    <p:sldId id="271" r:id="rId11"/>
    <p:sldId id="28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C8B64-9BE6-47B1-8A50-7AC08DB18AA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F9EA10-14B8-46A6-A06E-8402581C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EA10-14B8-46A6-A06E-8402581C2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33AF48-21BE-4265-BEE2-8BBCA4FAC84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C062E8-EBC2-4458-BF81-FE022D51641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"/>
            <a:ext cx="81534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5400" y="40386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sz="7500" dirty="0">
                <a:latin typeface="Edwardian Script ITC" panose="030303020407070D0804" pitchFamily="66" charset="0"/>
              </a:rPr>
              <a:t>Welcome </a:t>
            </a:r>
            <a:br>
              <a:rPr lang="en-US" sz="7500" dirty="0">
                <a:latin typeface="Edwardian Script ITC" panose="030303020407070D0804" pitchFamily="66" charset="0"/>
              </a:rPr>
            </a:br>
            <a:r>
              <a:rPr lang="en-US" sz="7500" dirty="0">
                <a:latin typeface="Edwardian Script ITC" panose="030303020407070D0804" pitchFamily="66" charset="0"/>
              </a:rPr>
              <a:t>Condominium and</a:t>
            </a:r>
            <a:br>
              <a:rPr lang="en-US" sz="7500" dirty="0">
                <a:latin typeface="Edwardian Script ITC" panose="030303020407070D0804" pitchFamily="66" charset="0"/>
              </a:rPr>
            </a:br>
            <a:r>
              <a:rPr lang="en-US" sz="7500" dirty="0">
                <a:latin typeface="Edwardian Script ITC" panose="030303020407070D0804" pitchFamily="66" charset="0"/>
              </a:rPr>
              <a:t>Homeowners Association</a:t>
            </a:r>
            <a:br>
              <a:rPr lang="en-US" sz="7500" dirty="0">
                <a:latin typeface="Edwardian Script ITC" panose="030303020407070D0804" pitchFamily="66" charset="0"/>
              </a:rPr>
            </a:br>
            <a:r>
              <a:rPr lang="en-US" sz="7500" b="1" dirty="0">
                <a:latin typeface="Edwardian Script ITC" panose="030303020407070D0804" pitchFamily="66" charset="0"/>
              </a:rPr>
              <a:t>Board Members!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59D68A-4333-43D4-9D3C-C01AFD574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410200"/>
            <a:ext cx="2704564" cy="125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5B672-CE5A-4A23-93AB-E076D0170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259" y="5595751"/>
            <a:ext cx="2228850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4574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How can FCA help?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Any Questions?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1" y="5867400"/>
            <a:ext cx="1718232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6" y="0"/>
            <a:ext cx="815346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en-US" b="1" dirty="0">
                <a:cs typeface="Times New Roman" panose="02020603050405020304" pitchFamily="18" charset="0"/>
              </a:rPr>
              <a:t>Thank You for the opportunity </a:t>
            </a:r>
            <a:br>
              <a:rPr lang="en-US" b="1" dirty="0">
                <a:cs typeface="Times New Roman" panose="02020603050405020304" pitchFamily="18" charset="0"/>
              </a:rPr>
            </a:br>
            <a:r>
              <a:rPr lang="en-US" b="1" dirty="0">
                <a:cs typeface="Times New Roman" panose="02020603050405020304" pitchFamily="18" charset="0"/>
              </a:rPr>
              <a:t>to provide you with this important information!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CBF6D-2A53-4167-BC91-4FE759DA6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30" y="5762685"/>
            <a:ext cx="2190476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0"/>
            <a:ext cx="10134601" cy="6921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Evolution of Insurance Rates…	</a:t>
            </a:r>
            <a:br>
              <a:rPr lang="en-US" dirty="0"/>
            </a:br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90678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How We Got Here</a:t>
            </a:r>
          </a:p>
          <a:p>
            <a:pPr lvl="0"/>
            <a:r>
              <a:rPr lang="en-US" sz="2800" dirty="0"/>
              <a:t>Building Upkeep – Building Envelope</a:t>
            </a:r>
          </a:p>
          <a:p>
            <a:pPr lvl="0"/>
            <a:r>
              <a:rPr lang="en-US" sz="2800" dirty="0"/>
              <a:t>Building Values and Revisiting Appraisals</a:t>
            </a:r>
          </a:p>
          <a:p>
            <a:pPr lvl="0"/>
            <a:r>
              <a:rPr lang="en-US" sz="2800" dirty="0"/>
              <a:t>Changing Deductibles &amp; Options</a:t>
            </a:r>
          </a:p>
          <a:p>
            <a:pPr lvl="0"/>
            <a:r>
              <a:rPr lang="en-US" sz="2800" dirty="0"/>
              <a:t>Roof vs Re-Roof vs Coating </a:t>
            </a:r>
          </a:p>
          <a:p>
            <a:pPr lvl="0"/>
            <a:r>
              <a:rPr lang="en-US" sz="2800" dirty="0"/>
              <a:t>Carrier Expectations for Legal Compliance</a:t>
            </a:r>
          </a:p>
          <a:p>
            <a:pPr lvl="0"/>
            <a:r>
              <a:rPr lang="en-US" sz="2800" dirty="0"/>
              <a:t>What about Citizens?</a:t>
            </a:r>
          </a:p>
          <a:p>
            <a:pPr lvl="0"/>
            <a:r>
              <a:rPr lang="en-US" sz="2800" dirty="0"/>
              <a:t>How can FCA help you, Q&amp;A?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6D9F4-6237-45BD-88C4-CA96D7B7F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5638800"/>
            <a:ext cx="2479916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5C7-CD03-4178-925F-FB0F2027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8E53-7408-4959-85C3-5130724047F9}"/>
              </a:ext>
            </a:extLst>
          </p:cNvPr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Texas Ice Storm</a:t>
            </a:r>
          </a:p>
          <a:p>
            <a:r>
              <a:rPr lang="en-US" dirty="0"/>
              <a:t>Champlain Towers </a:t>
            </a:r>
          </a:p>
          <a:p>
            <a:r>
              <a:rPr lang="en-US" dirty="0"/>
              <a:t>Carrier insolvency, leaving market</a:t>
            </a:r>
          </a:p>
          <a:p>
            <a:r>
              <a:rPr lang="en-US" dirty="0"/>
              <a:t>Lawsuits against carriers, Multipliers</a:t>
            </a:r>
          </a:p>
          <a:p>
            <a:r>
              <a:rPr lang="en-US" dirty="0"/>
              <a:t>Assignment of Benefits</a:t>
            </a:r>
          </a:p>
          <a:p>
            <a:r>
              <a:rPr lang="en-US" dirty="0"/>
              <a:t>Fraud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7B460-6E47-417C-B332-EC46E100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48" y="5334000"/>
            <a:ext cx="2895600" cy="13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4574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1143000"/>
          </a:xfrm>
        </p:spPr>
        <p:txBody>
          <a:bodyPr>
            <a:normAutofit/>
          </a:bodyPr>
          <a:lstStyle/>
          <a:p>
            <a:r>
              <a:rPr lang="en-US" b="1" dirty="0"/>
              <a:t>Building Upkeep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713" y="1341437"/>
            <a:ext cx="7673975" cy="4525963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Unit Interior</a:t>
            </a:r>
          </a:p>
          <a:p>
            <a:pPr lvl="1"/>
            <a:r>
              <a:rPr lang="en-US" dirty="0"/>
              <a:t>Water Heater Replacement</a:t>
            </a:r>
          </a:p>
          <a:p>
            <a:pPr lvl="1"/>
            <a:r>
              <a:rPr lang="en-US" dirty="0"/>
              <a:t>A/C Line </a:t>
            </a:r>
          </a:p>
          <a:p>
            <a:pPr lvl="1"/>
            <a:r>
              <a:rPr lang="en-US" dirty="0"/>
              <a:t>Water Shut Off when unoccupied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88" y="5638800"/>
            <a:ext cx="2350477" cy="10423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47F7B5-A3DC-464F-9D5A-473F208D746E}"/>
              </a:ext>
            </a:extLst>
          </p:cNvPr>
          <p:cNvSpPr/>
          <p:nvPr/>
        </p:nvSpPr>
        <p:spPr>
          <a:xfrm>
            <a:off x="1435608" y="1376948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Exterior</a:t>
            </a:r>
            <a:r>
              <a:rPr lang="en-US" sz="2800" dirty="0"/>
              <a:t> </a:t>
            </a:r>
            <a:r>
              <a:rPr lang="en-US" sz="2800" b="1" dirty="0"/>
              <a:t>Building</a:t>
            </a:r>
          </a:p>
          <a:p>
            <a:pPr lvl="1"/>
            <a:r>
              <a:rPr lang="en-US" sz="2400" dirty="0"/>
              <a:t>Balconies</a:t>
            </a:r>
          </a:p>
          <a:p>
            <a:pPr lvl="1"/>
            <a:r>
              <a:rPr lang="en-US" sz="2400" dirty="0"/>
              <a:t>Windows &amp; Sliders</a:t>
            </a:r>
          </a:p>
          <a:p>
            <a:pPr lvl="1"/>
            <a:r>
              <a:rPr lang="en-US" sz="2400" dirty="0"/>
              <a:t>Concrete Restoration &amp; Painting </a:t>
            </a:r>
          </a:p>
          <a:p>
            <a:pPr lvl="1"/>
            <a:r>
              <a:rPr lang="en-US" sz="2400" dirty="0"/>
              <a:t>Roof Maintenance &amp; Replacement</a:t>
            </a:r>
          </a:p>
          <a:p>
            <a:pPr lvl="1"/>
            <a:r>
              <a:rPr lang="en-US" sz="2400" dirty="0"/>
              <a:t>Electrical, HVAC, Plumbing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16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6" y="0"/>
            <a:ext cx="815346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787" y="1552778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/>
              <a:t>State Statute requires new Replacement Cost Appraisal every 36 months</a:t>
            </a:r>
          </a:p>
          <a:p>
            <a:r>
              <a:rPr lang="en-US" dirty="0"/>
              <a:t>Cost of Construction/Materials</a:t>
            </a:r>
          </a:p>
          <a:p>
            <a:r>
              <a:rPr lang="en-US" dirty="0"/>
              <a:t>Flood vs Wind Values</a:t>
            </a:r>
          </a:p>
          <a:p>
            <a:r>
              <a:rPr lang="en-US" dirty="0"/>
              <a:t>Wind Mitigation Form</a:t>
            </a:r>
          </a:p>
          <a:p>
            <a:r>
              <a:rPr lang="en-US" dirty="0"/>
              <a:t>Sprinkler Monitoring Certificate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CBF6D-2A53-4167-BC91-4FE759DA6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30" y="5762685"/>
            <a:ext cx="2190476" cy="971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42AE7E-E778-4EE5-AA0E-B54B60BBAED6}"/>
              </a:ext>
            </a:extLst>
          </p:cNvPr>
          <p:cNvSpPr/>
          <p:nvPr/>
        </p:nvSpPr>
        <p:spPr>
          <a:xfrm>
            <a:off x="1435608" y="17648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Building Values and Revisiting Appraisals</a:t>
            </a:r>
          </a:p>
        </p:txBody>
      </p:sp>
    </p:spTree>
    <p:extLst>
      <p:ext uri="{BB962C8B-B14F-4D97-AF65-F5344CB8AC3E}">
        <p14:creationId xmlns:p14="http://schemas.microsoft.com/office/powerpoint/2010/main" val="27963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0"/>
            <a:ext cx="8153401" cy="686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dirty="0"/>
              <a:t>Changing Deductibles &amp;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All Other Perils Deductible</a:t>
            </a:r>
          </a:p>
          <a:p>
            <a:r>
              <a:rPr lang="en-US" sz="2800" b="1" i="1" dirty="0"/>
              <a:t>Catastrophic Wind Deductible</a:t>
            </a:r>
          </a:p>
          <a:p>
            <a:r>
              <a:rPr lang="en-US" sz="2800" b="1" i="1" dirty="0"/>
              <a:t>All Other Wind Deductible</a:t>
            </a:r>
          </a:p>
          <a:p>
            <a:r>
              <a:rPr lang="en-US" sz="2800" b="1" i="1" dirty="0"/>
              <a:t>Equipment Breakdown Deductible</a:t>
            </a:r>
          </a:p>
          <a:p>
            <a:r>
              <a:rPr lang="en-US" sz="2800" b="1" i="1" dirty="0"/>
              <a:t>Water Damage Deductible</a:t>
            </a:r>
          </a:p>
          <a:p>
            <a:r>
              <a:rPr lang="en-US" sz="2800" b="1" i="1" dirty="0"/>
              <a:t>Ordinance &amp; Law, Wind Driven Rain, Sewer Back Up Coverages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32" y="5955596"/>
            <a:ext cx="1718232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0"/>
            <a:ext cx="10134601" cy="6921851"/>
          </a:xfrm>
          <a:prstGeom prst="rect">
            <a:avLst/>
          </a:prstGeom>
          <a:blipFill>
            <a:blip r:embed="rId4">
              <a:alphaModFix amt="15000"/>
            </a:blip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930859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Roof vs Re-Roof vs Coating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9067800" cy="487680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Roof</a:t>
            </a:r>
          </a:p>
          <a:p>
            <a:pPr lvl="0"/>
            <a:r>
              <a:rPr lang="en-US" sz="4000" dirty="0"/>
              <a:t>Re-Roof</a:t>
            </a:r>
          </a:p>
          <a:p>
            <a:pPr lvl="0"/>
            <a:r>
              <a:rPr lang="en-US" sz="4000" dirty="0"/>
              <a:t>Coating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11DF4-6668-4B37-8974-73F53AD5F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541" y="5715570"/>
            <a:ext cx="189991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8153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Carrier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315200" cy="4830763"/>
          </a:xfrm>
        </p:spPr>
        <p:txBody>
          <a:bodyPr>
            <a:normAutofit/>
          </a:bodyPr>
          <a:lstStyle/>
          <a:p>
            <a:pPr fontAlgn="base"/>
            <a:r>
              <a:rPr lang="en-US" sz="2600" b="1" dirty="0"/>
              <a:t>Engineering Study within 5 years</a:t>
            </a:r>
          </a:p>
          <a:p>
            <a:pPr fontAlgn="base"/>
            <a:r>
              <a:rPr lang="en-US" sz="2600" b="1" dirty="0"/>
              <a:t>Roof Replacement 15 years</a:t>
            </a:r>
          </a:p>
          <a:p>
            <a:pPr fontAlgn="base"/>
            <a:r>
              <a:rPr lang="en-US" sz="2600" b="1" dirty="0"/>
              <a:t>HVAC, Electrical, Plumbing Updates with documentation 20 years</a:t>
            </a:r>
          </a:p>
          <a:p>
            <a:pPr fontAlgn="base"/>
            <a:r>
              <a:rPr lang="en-US" sz="2600" b="1" dirty="0"/>
              <a:t>Undesirable Features - Aluminum Wiring, Chinese Drywall, EIFS, Cast Iron Pipes, Galvanized Pipes, Polybutylene Pipes</a:t>
            </a:r>
          </a:p>
          <a:p>
            <a:pPr fontAlgn="base"/>
            <a:r>
              <a:rPr lang="en-US" sz="2600" b="1" dirty="0"/>
              <a:t>Appraisals ahead of 36 months</a:t>
            </a:r>
          </a:p>
          <a:p>
            <a:pPr fontAlgn="base"/>
            <a:r>
              <a:rPr lang="en-US" sz="2600" b="1" dirty="0"/>
              <a:t>Citizens</a:t>
            </a:r>
          </a:p>
          <a:p>
            <a:pPr fontAlgn="base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4" y="5943600"/>
            <a:ext cx="1718232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05C7-CD03-4178-925F-FB0F2027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About Citizens?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8E53-7408-4959-85C3-5130724047F9}"/>
              </a:ext>
            </a:extLst>
          </p:cNvPr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Place in the market</a:t>
            </a:r>
          </a:p>
          <a:p>
            <a:r>
              <a:rPr lang="en-US" dirty="0"/>
              <a:t>Submission requirements</a:t>
            </a:r>
          </a:p>
          <a:p>
            <a:r>
              <a:rPr lang="en-US" dirty="0"/>
              <a:t>Time frames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0C2C9-C05A-406C-95AE-27870AF0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562600"/>
            <a:ext cx="2590800" cy="12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642</TotalTime>
  <Words>282</Words>
  <Application>Microsoft Office PowerPoint</Application>
  <PresentationFormat>On-screen Show (4:3)</PresentationFormat>
  <Paragraphs>71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Edwardian Script ITC</vt:lpstr>
      <vt:lpstr>Gill Sans MT</vt:lpstr>
      <vt:lpstr>Times New Roman</vt:lpstr>
      <vt:lpstr>Verdana</vt:lpstr>
      <vt:lpstr>Wingdings 2</vt:lpstr>
      <vt:lpstr>Solstice</vt:lpstr>
      <vt:lpstr>Welcome  Condominium and Homeowners Association Board Members!</vt:lpstr>
      <vt:lpstr>Evolution of Insurance Rates…  Today’s Agenda</vt:lpstr>
      <vt:lpstr>How We Got Here</vt:lpstr>
      <vt:lpstr>Building Upkeep</vt:lpstr>
      <vt:lpstr>PowerPoint Presentation</vt:lpstr>
      <vt:lpstr>Changing Deductibles &amp; Options</vt:lpstr>
      <vt:lpstr>Roof vs Re-Roof vs Coating</vt:lpstr>
      <vt:lpstr>Carrier Expectations</vt:lpstr>
      <vt:lpstr>What About Citizens?</vt:lpstr>
      <vt:lpstr> How can FCA help?  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Waverly on Lake Eola Condo Residents!</dc:title>
  <dc:creator>Theresa Peterson</dc:creator>
  <cp:lastModifiedBy>Kelly Moyer</cp:lastModifiedBy>
  <cp:revision>89</cp:revision>
  <cp:lastPrinted>2015-09-21T13:49:48Z</cp:lastPrinted>
  <dcterms:created xsi:type="dcterms:W3CDTF">2015-05-27T13:27:43Z</dcterms:created>
  <dcterms:modified xsi:type="dcterms:W3CDTF">2023-03-20T16:46:32Z</dcterms:modified>
</cp:coreProperties>
</file>