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597" r:id="rId2"/>
    <p:sldId id="587" r:id="rId3"/>
    <p:sldId id="596" r:id="rId4"/>
    <p:sldId id="595" r:id="rId5"/>
    <p:sldId id="575" r:id="rId6"/>
    <p:sldId id="580" r:id="rId7"/>
    <p:sldId id="602" r:id="rId8"/>
    <p:sldId id="603" r:id="rId9"/>
    <p:sldId id="604" r:id="rId10"/>
    <p:sldId id="599" r:id="rId11"/>
    <p:sldId id="598" r:id="rId12"/>
    <p:sldId id="601" r:id="rId13"/>
    <p:sldId id="600" r:id="rId14"/>
    <p:sldId id="581" r:id="rId15"/>
    <p:sldId id="593" r:id="rId16"/>
    <p:sldId id="594" r:id="rId17"/>
    <p:sldId id="592" r:id="rId18"/>
    <p:sldId id="58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3"/>
    <a:srgbClr val="024887"/>
    <a:srgbClr val="E01C21"/>
    <a:srgbClr val="EE1A24"/>
    <a:srgbClr val="ED1B23"/>
    <a:srgbClr val="EF1C22"/>
    <a:srgbClr val="A3D8F8"/>
    <a:srgbClr val="99FF99"/>
    <a:srgbClr val="FFFF99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87"/>
    <p:restoredTop sz="92109"/>
  </p:normalViewPr>
  <p:slideViewPr>
    <p:cSldViewPr snapToGrid="0" snapToObjects="1">
      <p:cViewPr varScale="1">
        <p:scale>
          <a:sx n="100" d="100"/>
          <a:sy n="100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9A76C-4C9C-CC4B-8386-39D28D958178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A09D2C-DACD-A14E-963B-D052C0A50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0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38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review and update with new information for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709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082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30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each line and go into detail of how to achieve these.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235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each line and go into detail of how to achieve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607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each line and go into detail of how to achieve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047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Review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01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54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0CA09D2C-DACD-A14E-963B-D052C0A50A7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50385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37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review and update with new information for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79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689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611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325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review and update with new information for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09D2C-DACD-A14E-963B-D052C0A50A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552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5C73F-37BF-8746-A3F4-77A791A3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B325DF-B101-3D4E-A995-31B511A3F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43C91-D33D-7547-BE94-2DDF7A498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768FC-CE36-9241-AA49-51316315C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F67AE-03F6-B54A-A842-6BA37B44E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7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A340-E4F7-CE44-8FA4-4A76ECF41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73829-468B-D146-A033-8B378B2E8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CA527-BD19-6E46-B83D-93C7D3E7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AEC32-5616-8E46-8B69-623F52D4F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720C1-481E-4040-98D2-CA8BA541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34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AEC17-50A0-1543-BC11-DEAE39DDF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F13D4-E70A-A14B-B65C-9BDCE8114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91929-3813-654F-B7DC-1CAF1A6CE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0404F-876F-4C48-8D2A-7D129D5F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74329-C865-754D-9F8A-F03ABDD3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0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7C9D-74A4-0B4E-9D38-A34DF3FA0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0654F-9AD9-DE4E-86FE-C324F525E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F0A9B-CD2B-D146-9C90-4184FCCF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94E2D-221D-724B-B9D6-B124F2C1A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04A1-8331-0248-B7E1-1852F644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0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B47C0-D560-9A4F-BBAC-946BF9635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E59375-0891-8C47-8BEE-811EB061F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92F3-A1B0-BC49-84B0-996DE818A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5DD67-594F-B948-8AF5-78CB0EC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E02EE-B14D-C34F-85C5-E0C802988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2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6E38A-F4C9-1D40-A259-8785FDE3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DA9FD-C87D-F245-9D23-B4360B391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EA385A-6318-1A4F-AF6A-961911EE21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F214E-AAEE-774A-8E4D-04D77A2A7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DFCB0-84D3-2B4C-8EE1-2EE1F483E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70056-A85C-C84E-9693-A3136B37D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6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0E904-E9C3-0E40-959E-0DCDE5D7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D1656-DABC-C342-AC2F-E972B113C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B24BC-5C3E-D243-AEE7-F57A0DA15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A70E7-7332-9D4C-AD58-49ECFFA0E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00AE4D-9C9D-E24E-9715-56B1BA3376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0A1A2B-8E80-5949-ADF5-EEBDD047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71A414-97A1-B94B-B9B3-60C58FFFC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B2D456-BEC9-0645-9267-A3D125DD8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48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11753-9E24-9D4A-998D-9CF50DE5A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5515DC-8CB8-2143-BCED-EDB499F3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67FE86-4CEA-1843-ACA4-9D1EEAA6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5DBDDD-7550-204A-B439-56C43E3E5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4E118D-2240-4E42-B916-F33B2699E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91D292-1063-BD42-9ECF-EAF2F16A3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7BBBD-059B-E542-87BF-E28342B3B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089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FB0A-5109-5145-BD06-A23511E9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DA32-B122-6F4B-9BE0-2A823FC01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15F4D8-BD3C-D145-8FEA-20355D8B3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6F17-8E98-7C41-8FFD-D3B62F79B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00B42-F81B-8148-A429-1D121876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F094DF-E75F-5048-931E-034E430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41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8FF7D-8B27-B245-A58F-74B1A18FD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097D23-5EBC-A146-93FC-094BEFBA8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B6BBF-7080-2F47-BA40-81314E794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F1EA1-1792-0E4B-853E-4F820A1AF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84F9EE-BE01-C043-B685-8F4B6A3F2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2F27A-EE23-B944-B6EB-104A38D0E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4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A0B8BE-0B72-7A47-88E5-6BD90D0A6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4B4AE-0A22-FD4C-9446-4A6033955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7C7DE-37C2-CC4F-B5DB-904F68704C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28F4F-923D-DD49-B680-EFC347B52994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C419C-FC96-A945-9F6F-A6D498D9B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9AB49-5A61-B34B-86F7-9AF6762BAB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DAAA3-305D-9C46-99F1-A278A0977D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john@rrifl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hyperlink" Target="mailto:Carolyn@rrif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4BDEF-F167-D96E-DE25-EFA8DB21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BD86B-2AC3-BBD5-E4B2-7B1FDC2BC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7200" dirty="0"/>
          </a:p>
          <a:p>
            <a:pPr marL="0" indent="0" algn="ctr">
              <a:buNone/>
            </a:pPr>
            <a:r>
              <a:rPr lang="en-US" sz="7200" dirty="0"/>
              <a:t>Disaster Preparedness</a:t>
            </a:r>
          </a:p>
          <a:p>
            <a:pPr marL="0" indent="0" algn="ctr">
              <a:buNone/>
            </a:pPr>
            <a:r>
              <a:rPr lang="en-US" sz="7200" dirty="0"/>
              <a:t>Before, During and After</a:t>
            </a:r>
            <a:br>
              <a:rPr lang="en-US" sz="7200" dirty="0"/>
            </a:br>
            <a:r>
              <a:rPr lang="en-US" sz="7200" dirty="0"/>
              <a:t>A Look Back at 2022 </a:t>
            </a:r>
          </a:p>
          <a:p>
            <a:pPr marL="0" indent="0" algn="ctr">
              <a:buNone/>
            </a:pPr>
            <a:r>
              <a:rPr lang="en-US" sz="7200" dirty="0"/>
              <a:t>A Look Ahead at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80E11-1942-C4DF-47E7-174C89C2A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644394" y="706899"/>
            <a:ext cx="2417888" cy="19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3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671210"/>
            <a:ext cx="11993217" cy="608474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66609" y="2082479"/>
            <a:ext cx="11658780" cy="4453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C4BB7-5656-46B5-9C6D-90F58094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81848" y="671210"/>
            <a:ext cx="7817408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671210"/>
            <a:ext cx="11993217" cy="608474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66609" y="2082479"/>
            <a:ext cx="11658780" cy="4453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C4BB7-5656-46B5-9C6D-90F58094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8259" y="706320"/>
            <a:ext cx="9704585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4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69355" y="1755686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Named Storms - 14-18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Hurricanes – 7- 9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Major Hurricane 2 – 4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Official Forecast Comes in Mid May </a:t>
            </a:r>
          </a:p>
          <a:p>
            <a:pPr lvl="0">
              <a:defRPr/>
            </a:pPr>
            <a:endParaRPr lang="en-US" sz="1050" dirty="0"/>
          </a:p>
          <a:p>
            <a:pPr lvl="0">
              <a:defRPr/>
            </a:pPr>
            <a:r>
              <a:rPr lang="en-US" sz="1400" dirty="0"/>
              <a:t>				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99390" y="651753"/>
            <a:ext cx="9160203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2023  Forecasted Hurricane Outlook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892118-1A07-A2F1-253A-FF330BD306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1189" y="2066032"/>
            <a:ext cx="311241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63865" y="1755686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Extreme Winds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Storm Surge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Inland Flooding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Tornadoes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Post Storm Injuries</a:t>
            </a:r>
          </a:p>
          <a:p>
            <a:pPr lvl="0">
              <a:defRPr/>
            </a:pPr>
            <a:endParaRPr lang="en-US" sz="1050" dirty="0"/>
          </a:p>
          <a:p>
            <a:pPr lvl="0">
              <a:defRPr/>
            </a:pPr>
            <a:r>
              <a:rPr lang="en-US" sz="1400" dirty="0"/>
              <a:t>				The flight deck of NOAA </a:t>
            </a:r>
            <a:r>
              <a:rPr lang="en-US" sz="1400" dirty="0" err="1"/>
              <a:t>Lockhead</a:t>
            </a:r>
            <a:r>
              <a:rPr lang="en-US" sz="1400" dirty="0"/>
              <a:t> WP-3D Orion N42RF Photo Courtesy of NOAA</a:t>
            </a:r>
          </a:p>
          <a:p>
            <a:pPr lvl="0">
              <a:defRPr/>
            </a:pPr>
            <a:r>
              <a:rPr lang="en-US" sz="2400" dirty="0"/>
              <a:t>	</a:t>
            </a:r>
          </a:p>
          <a:p>
            <a:pPr lvl="0">
              <a:defRPr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680936" y="651753"/>
            <a:ext cx="4380430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Hurricane Hazards</a:t>
            </a:r>
          </a:p>
        </p:txBody>
      </p:sp>
      <p:pic>
        <p:nvPicPr>
          <p:cNvPr id="15" name="Picture 14" descr="Flight deck of NOAA Lockheed WP-3D&#10;Photo Courtesy of NOAA">
            <a:extLst>
              <a:ext uri="{FF2B5EF4-FFF2-40B4-BE49-F238E27FC236}">
                <a16:creationId xmlns:a16="http://schemas.microsoft.com/office/drawing/2014/main" id="{C5C6D55D-2860-4885-865E-2EE2E2274A9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41" y="1833976"/>
            <a:ext cx="8438514" cy="4023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278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3C7FE2-D829-B744-9394-849F09C7F01F}"/>
              </a:ext>
            </a:extLst>
          </p:cNvPr>
          <p:cNvSpPr txBox="1"/>
          <p:nvPr/>
        </p:nvSpPr>
        <p:spPr>
          <a:xfrm>
            <a:off x="96645" y="1068961"/>
            <a:ext cx="5999354" cy="492443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Ready! Before a Storm Strikes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706242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69355" y="1706242"/>
            <a:ext cx="5712345" cy="4904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dirty="0"/>
              <a:t>Know your risk! Find out if you are in a flood zones etc. Make sure to know evacuation plans and routes.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Insurance Policy Review and Check Up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Pre-Storm Property Assessment</a:t>
            </a:r>
          </a:p>
          <a:p>
            <a:pPr lvl="0">
              <a:defRPr/>
            </a:pPr>
            <a:endParaRPr lang="en-US" sz="1050" dirty="0"/>
          </a:p>
          <a:p>
            <a:pPr lvl="0">
              <a:defRPr/>
            </a:pPr>
            <a:r>
              <a:rPr lang="en-US" dirty="0"/>
              <a:t>Flood zones and how they impact you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Develop an association emergency plan and possibly name an emergency coordinator – including evacuation plan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Secure your property 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Pre-Storm Emergency Repair Contracts and/or Contacts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Have all your supplies ready 3 days prior to storm</a:t>
            </a:r>
          </a:p>
          <a:p>
            <a:pPr lvl="0">
              <a:defRPr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DEB1DF-200F-E469-EC29-50F6515F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2" name="Picture 1" descr="A yellow sign on a pole&#10;&#10;Description automatically generated">
            <a:extLst>
              <a:ext uri="{FF2B5EF4-FFF2-40B4-BE49-F238E27FC236}">
                <a16:creationId xmlns:a16="http://schemas.microsoft.com/office/drawing/2014/main" id="{9EF8F24D-A8FC-9354-2C80-4C0715000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1948559"/>
            <a:ext cx="5850228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5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3C7FE2-D829-B744-9394-849F09C7F01F}"/>
              </a:ext>
            </a:extLst>
          </p:cNvPr>
          <p:cNvSpPr txBox="1"/>
          <p:nvPr/>
        </p:nvSpPr>
        <p:spPr>
          <a:xfrm>
            <a:off x="96646" y="1068961"/>
            <a:ext cx="5999354" cy="492443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Ready! During the Storm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706242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69355" y="1706242"/>
            <a:ext cx="5712345" cy="4904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sz="2400" dirty="0"/>
              <a:t>Stay informed by listening to authorities and make sure you are aware of developing events.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Stay indoors and remember during hurricanes the eye of the storm may come across your location and the seemingly safe conditions may tempt you to venture outside. Be careful!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Have battery operated radio and lights. 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Evacuate if you are in an evacuation zone</a:t>
            </a:r>
          </a:p>
        </p:txBody>
      </p:sp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7190B4A5-D131-498D-89C3-BAADA8978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85" y="1821273"/>
            <a:ext cx="5623560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81EED-0424-B708-1AB0-60AE5CA3B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1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B3C7FE2-D829-B744-9394-849F09C7F01F}"/>
              </a:ext>
            </a:extLst>
          </p:cNvPr>
          <p:cNvSpPr txBox="1"/>
          <p:nvPr/>
        </p:nvSpPr>
        <p:spPr>
          <a:xfrm>
            <a:off x="96646" y="1068961"/>
            <a:ext cx="5999354" cy="492443"/>
          </a:xfrm>
          <a:prstGeom prst="rect">
            <a:avLst/>
          </a:prstGeom>
          <a:solidFill>
            <a:schemeClr val="tx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Ready! After the Storm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706242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342113" y="1821273"/>
            <a:ext cx="5956972" cy="490486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sz="2000" dirty="0"/>
              <a:t>Stay informed by listening to authorities and make sure you are aware of developing events.</a:t>
            </a:r>
          </a:p>
          <a:p>
            <a:pPr lvl="0">
              <a:defRPr/>
            </a:pPr>
            <a:endParaRPr lang="en-US" sz="2000" dirty="0"/>
          </a:p>
          <a:p>
            <a:pPr lvl="0">
              <a:defRPr/>
            </a:pPr>
            <a:r>
              <a:rPr lang="en-US" sz="2000" dirty="0"/>
              <a:t>Immediate Dangers: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Flooding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Downed Powerlines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Hanging trees and debris from building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Displaced wildlife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lvl="0">
              <a:defRPr/>
            </a:pPr>
            <a:endParaRPr lang="en-US" sz="2000" dirty="0"/>
          </a:p>
          <a:p>
            <a:pPr lvl="0">
              <a:defRPr/>
            </a:pPr>
            <a:r>
              <a:rPr lang="en-US" sz="2000" dirty="0"/>
              <a:t>Contact your contractor for full assessment and any emergency repairs</a:t>
            </a:r>
          </a:p>
          <a:p>
            <a:pPr lvl="0">
              <a:defRPr/>
            </a:pPr>
            <a:endParaRPr lang="en-US" sz="2000" dirty="0"/>
          </a:p>
          <a:p>
            <a:pPr lvl="0">
              <a:defRPr/>
            </a:pPr>
            <a:r>
              <a:rPr lang="en-US" sz="2000" dirty="0"/>
              <a:t>Notify local emergency management of damages </a:t>
            </a:r>
          </a:p>
        </p:txBody>
      </p:sp>
      <p:pic>
        <p:nvPicPr>
          <p:cNvPr id="3" name="Picture 2" descr="A sign on a beach&#10;&#10;Description automatically generated">
            <a:extLst>
              <a:ext uri="{FF2B5EF4-FFF2-40B4-BE49-F238E27FC236}">
                <a16:creationId xmlns:a16="http://schemas.microsoft.com/office/drawing/2014/main" id="{7190B4A5-D131-498D-89C3-BAADA8978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085" y="1821273"/>
            <a:ext cx="5623560" cy="3749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B3F3B2-23EC-19ED-C00D-AF2EAA540D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5033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706242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181629" y="1726749"/>
            <a:ext cx="6481641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r>
              <a:rPr lang="en-US" sz="2400" dirty="0"/>
              <a:t>Insurance Policy: Things to consider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Coverages such as other structures, debris clean up, tennis courts etc.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Law and Ordinance Coverages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Deductibles – know the % and prepare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Exclusions – Identify these prior to storm season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r>
              <a:rPr lang="en-US" sz="2400" dirty="0"/>
              <a:t>Funding: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Have deductible in reserves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Know exclusions of policy and have funding for repairs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Have emergency/temporary repair fund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998BB-C3CE-45C6-960B-CA04A95D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77670" y="2755006"/>
            <a:ext cx="4832701" cy="29301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6D1822-84EA-4739-BF9B-DA7F9577C183}"/>
              </a:ext>
            </a:extLst>
          </p:cNvPr>
          <p:cNvSpPr txBox="1"/>
          <p:nvPr/>
        </p:nvSpPr>
        <p:spPr>
          <a:xfrm>
            <a:off x="181629" y="-183298"/>
            <a:ext cx="9929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Association Emergency Plan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Insurance and Emergency Repairs </a:t>
            </a:r>
          </a:p>
          <a:p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75666C-15D6-A7D3-11AE-BFAE417E7E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3772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880258"/>
            <a:ext cx="11993217" cy="4763026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6FEB9-FFC0-4417-B6DC-002B384C4AD6}"/>
              </a:ext>
            </a:extLst>
          </p:cNvPr>
          <p:cNvSpPr txBox="1"/>
          <p:nvPr/>
        </p:nvSpPr>
        <p:spPr>
          <a:xfrm>
            <a:off x="445397" y="257553"/>
            <a:ext cx="8616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ED1C23"/>
                </a:solidFill>
              </a:rPr>
              <a:t>Q&amp;A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CCDE59-247D-4944-8604-28FB6E9C57CC}"/>
              </a:ext>
            </a:extLst>
          </p:cNvPr>
          <p:cNvSpPr txBox="1"/>
          <p:nvPr/>
        </p:nvSpPr>
        <p:spPr>
          <a:xfrm>
            <a:off x="492347" y="2062345"/>
            <a:ext cx="11207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CONTACT INFORMATION:</a:t>
            </a:r>
          </a:p>
          <a:p>
            <a:endParaRPr lang="en-US" sz="2800" dirty="0"/>
          </a:p>
          <a:p>
            <a:r>
              <a:rPr lang="en-US" sz="2400" dirty="0"/>
              <a:t>JOHN CARR – 386-253-7627 Ext. 310   EMAIL – </a:t>
            </a:r>
            <a:r>
              <a:rPr lang="en-US" sz="2400" dirty="0">
                <a:hlinkClick r:id="rId3"/>
              </a:rPr>
              <a:t>john@rrifl.com</a:t>
            </a:r>
            <a:endParaRPr lang="en-US" sz="2400" dirty="0"/>
          </a:p>
          <a:p>
            <a:r>
              <a:rPr lang="en-US" sz="2400" dirty="0"/>
              <a:t>CAROLYN BRAMAN - 386-253-7627 Ext. 320 EMAIL – </a:t>
            </a:r>
            <a:r>
              <a:rPr lang="en-US" sz="2400" dirty="0">
                <a:hlinkClick r:id="rId4"/>
              </a:rPr>
              <a:t>Carolyn@rrifl.com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48D444-4524-AE92-AA1C-D0B832B3DC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755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706242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04974" y="1828800"/>
            <a:ext cx="9038911" cy="4829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Carr, HCI-C, HCI-R, HCI-W</a:t>
            </a:r>
            <a:r>
              <a:rPr lang="en-US" sz="20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Storm Restoration Expert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John Carr Vice President of the Restoration division of R&amp;R Industries, a commercial contractor headquartered in central Florida since 1948. 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Widely recognized for his restoration expertise, Carr brings many years of experience, having worked on major projects throughout the state including Hurricanes Matthew, Irma and Michael to name a few.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John assists his clients by managing the insurance claim process and putting together a team of experts to ensure that your property is restored properly and receive what is rightfully owed to them by the insurance company.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 A HAAG Certified Inspector John possess the resources to assess your property or damaged Property effectively and with confidence.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FC325A6-785D-4F6F-AB4E-4D5BECA6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2739" y="2771974"/>
            <a:ext cx="243434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EBF46-156E-2DDA-B40E-B8364368FD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98877" y="176266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2707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198783" y="1609001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04973" y="1828800"/>
            <a:ext cx="5146956" cy="48299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R&amp;R Industries, Inc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Established 1948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Headquarters in Holly Hill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 Owned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Maintenance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Repairs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Roof Replacements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Hour Emergency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Repairs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Claim Consulting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Post/Pre Storm-Damage Assessments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Gutter Replacement/Repair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Interior Repairs/Renovations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Washing &amp; Cleaning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b="1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John Carr Vice President of R&amp;R Industries, a commercial contractor headquartered in central Florida since 1948.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Widely recognized for his restoration expertise, Carr brings many years of experience, having worked on major projects throughout the state including Hurricanes Matthew, Irma and Michael to name a few.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John assists his clients by managing the insurance claim process and putting together a team of experts to ensure that your property is restored properly and receive what is rightfully owed to them by the insurance company.</a:t>
            </a:r>
          </a:p>
          <a:p>
            <a:pPr lvl="0">
              <a:defRPr/>
            </a:pPr>
            <a:endParaRPr lang="en-US" dirty="0"/>
          </a:p>
          <a:p>
            <a:pPr lvl="0">
              <a:defRPr/>
            </a:pPr>
            <a:r>
              <a:rPr lang="en-US" dirty="0"/>
              <a:t> A HAAG Certified Inspector John possess the resources to assess your property or damaged Property effectively and with confidence. 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42C84-D468-4663-A5F2-944CE134B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83784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BC7DDA-77AE-46C6-A218-EE06835629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51929" y="2134695"/>
            <a:ext cx="6471036" cy="37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0" y="1857983"/>
            <a:ext cx="11993217" cy="483062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28725" y="1784523"/>
            <a:ext cx="5847701" cy="47584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Look Back at 2022 </a:t>
            </a: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solidFill>
                <a:srgbClr val="E7E6E6">
                  <a:lumMod val="1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Ready for 2023</a:t>
            </a:r>
          </a:p>
          <a:p>
            <a:pPr marR="0" lvl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76FB7-CB15-D80D-6E6C-17719787F3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11621" y="268959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481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671210"/>
            <a:ext cx="11993217" cy="6084740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266609" y="2082479"/>
            <a:ext cx="11658780" cy="44534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7C4BB7-5656-46B5-9C6D-90F58094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07587" y="671210"/>
            <a:ext cx="9765930" cy="603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63865" y="1755686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Total Storms 14 – Forecasted - 14-21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Hurricanes 8 – Forecasted – 6-10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Major Hurricane 2 – Forecasted – 3-6</a:t>
            </a:r>
          </a:p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1050" dirty="0"/>
          </a:p>
          <a:p>
            <a:pPr lvl="0">
              <a:defRPr/>
            </a:pPr>
            <a:r>
              <a:rPr lang="en-US" sz="1400" dirty="0"/>
              <a:t>				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139411" y="651753"/>
            <a:ext cx="5463483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2022 Hurricane Season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3" name="Picture 2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18DAD4EE-926F-AD9C-7E6F-B9C811D34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749" y="1833976"/>
            <a:ext cx="3367088" cy="448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3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69355" y="1771707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139411" y="651753"/>
            <a:ext cx="5463483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2022 Hurricane Season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14" name="Picture 13" descr="A picture containing building, stone, cement&#10;&#10;Description automatically generated">
            <a:extLst>
              <a:ext uri="{FF2B5EF4-FFF2-40B4-BE49-F238E27FC236}">
                <a16:creationId xmlns:a16="http://schemas.microsoft.com/office/drawing/2014/main" id="{2B0E52BA-8FFA-16B8-F08D-9117F9413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96062" y="2271654"/>
            <a:ext cx="4686300" cy="3514725"/>
          </a:xfrm>
          <a:prstGeom prst="rect">
            <a:avLst/>
          </a:prstGeom>
        </p:spPr>
      </p:pic>
      <p:pic>
        <p:nvPicPr>
          <p:cNvPr id="16" name="Picture 15" descr="A group of cars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298EBA95-C86A-5B7D-7AEE-450146F62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20" y="1962091"/>
            <a:ext cx="55118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7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45466" y="1771707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139411" y="651753"/>
            <a:ext cx="5463483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2022 Hurricane Season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3" name="Picture 2" descr="A car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8A7E9EBD-FAAC-456C-AB8F-881A555543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8" y="1913372"/>
            <a:ext cx="6019800" cy="4514850"/>
          </a:xfrm>
          <a:prstGeom prst="rect">
            <a:avLst/>
          </a:prstGeom>
        </p:spPr>
      </p:pic>
      <p:pic>
        <p:nvPicPr>
          <p:cNvPr id="5" name="Picture 4" descr="A picture containing outdoor, resort&#10;&#10;Description automatically generated">
            <a:extLst>
              <a:ext uri="{FF2B5EF4-FFF2-40B4-BE49-F238E27FC236}">
                <a16:creationId xmlns:a16="http://schemas.microsoft.com/office/drawing/2014/main" id="{FE73B4CF-07F4-B3E6-ECA5-AE94B7289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675" y="1827840"/>
            <a:ext cx="3476625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3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9CECA6-EA62-2E42-972D-1141A13978F6}"/>
              </a:ext>
            </a:extLst>
          </p:cNvPr>
          <p:cNvSpPr/>
          <p:nvPr/>
        </p:nvSpPr>
        <p:spPr>
          <a:xfrm>
            <a:off x="99391" y="1645944"/>
            <a:ext cx="11993217" cy="5049707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D37F-DCE2-1A41-804A-396F37767FD0}"/>
              </a:ext>
            </a:extLst>
          </p:cNvPr>
          <p:cNvSpPr txBox="1"/>
          <p:nvPr/>
        </p:nvSpPr>
        <p:spPr>
          <a:xfrm>
            <a:off x="433828" y="1833976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CF12A-7A58-47FF-BAB4-F31974451612}"/>
              </a:ext>
            </a:extLst>
          </p:cNvPr>
          <p:cNvSpPr txBox="1"/>
          <p:nvPr/>
        </p:nvSpPr>
        <p:spPr>
          <a:xfrm>
            <a:off x="269355" y="1751200"/>
            <a:ext cx="11658780" cy="48391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</p:txBody>
      </p:sp>
      <p:sp>
        <p:nvSpPr>
          <p:cNvPr id="7" name="TextBox 6" descr="The flight deck of NOAA Lockhead WP-3D Orion N42RF Photo Courtesy of NOAA&#10;">
            <a:extLst>
              <a:ext uri="{FF2B5EF4-FFF2-40B4-BE49-F238E27FC236}">
                <a16:creationId xmlns:a16="http://schemas.microsoft.com/office/drawing/2014/main" id="{2CE1C360-4CB0-4122-AE72-4B8AD25A8873}"/>
              </a:ext>
            </a:extLst>
          </p:cNvPr>
          <p:cNvSpPr txBox="1"/>
          <p:nvPr/>
        </p:nvSpPr>
        <p:spPr>
          <a:xfrm>
            <a:off x="245466" y="1771707"/>
            <a:ext cx="11355198" cy="5029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>
              <a:defRPr/>
            </a:pPr>
            <a:endParaRPr lang="en-US" sz="2400" dirty="0"/>
          </a:p>
          <a:p>
            <a:pPr lvl="0">
              <a:defRPr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AAF2CB-237D-4AD4-8C11-9C1F124A5875}"/>
              </a:ext>
            </a:extLst>
          </p:cNvPr>
          <p:cNvSpPr txBox="1"/>
          <p:nvPr/>
        </p:nvSpPr>
        <p:spPr>
          <a:xfrm>
            <a:off x="139411" y="651753"/>
            <a:ext cx="5463483" cy="76944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2022 Hurricane Season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D17139-3CA4-298A-87CB-6084D51A24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64540" y="152922"/>
            <a:ext cx="1782063" cy="145016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pic>
        <p:nvPicPr>
          <p:cNvPr id="3" name="Picture 2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24622C36-F937-E32F-3340-49AC9CF8A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52" y="1751200"/>
            <a:ext cx="6301423" cy="472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B8715FA98E84FA70411EF23BC17F2" ma:contentTypeVersion="6" ma:contentTypeDescription="Create a new document." ma:contentTypeScope="" ma:versionID="db3e8348760398428d20ecca1dba2831">
  <xsd:schema xmlns:xsd="http://www.w3.org/2001/XMLSchema" xmlns:xs="http://www.w3.org/2001/XMLSchema" xmlns:p="http://schemas.microsoft.com/office/2006/metadata/properties" xmlns:ns2="0b4a7bca-8c89-42c5-9eac-5cc44536556c" xmlns:ns3="27a0ac2c-ea56-4aa9-a854-6f55e4ab1877" targetNamespace="http://schemas.microsoft.com/office/2006/metadata/properties" ma:root="true" ma:fieldsID="58696967006edc79ddb440228a9b94e2" ns2:_="" ns3:_="">
    <xsd:import namespace="0b4a7bca-8c89-42c5-9eac-5cc44536556c"/>
    <xsd:import namespace="27a0ac2c-ea56-4aa9-a854-6f55e4ab18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4a7bca-8c89-42c5-9eac-5cc4453655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0ac2c-ea56-4aa9-a854-6f55e4ab187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69D9E4-D3F2-40FC-AA2F-2E34B0C84F28}"/>
</file>

<file path=customXml/itemProps2.xml><?xml version="1.0" encoding="utf-8"?>
<ds:datastoreItem xmlns:ds="http://schemas.openxmlformats.org/officeDocument/2006/customXml" ds:itemID="{37218DE2-4DD2-498D-92FE-45A7390D43C9}"/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802</Words>
  <Application>Microsoft Office PowerPoint</Application>
  <PresentationFormat>Widescreen</PresentationFormat>
  <Paragraphs>169</Paragraphs>
  <Slides>18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Heaven</dc:creator>
  <cp:lastModifiedBy>John Carr</cp:lastModifiedBy>
  <cp:revision>73</cp:revision>
  <dcterms:created xsi:type="dcterms:W3CDTF">2020-03-04T19:27:52Z</dcterms:created>
  <dcterms:modified xsi:type="dcterms:W3CDTF">2023-03-21T18:02:41Z</dcterms:modified>
</cp:coreProperties>
</file>